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5143500" cx="9144000"/>
  <p:notesSz cx="6858000" cy="9144000"/>
  <p:embeddedFontLst>
    <p:embeddedFont>
      <p:font typeface="Proxima Nova"/>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5" name="Zhixiang Teoh"/>
  <p:cmAuthor clrIdx="1" id="1" initials="" lastIdx="1" name="Norman Qining W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ProximaNova-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ProximaNova-bold.fntdata"/><Relationship Id="rId23" Type="http://schemas.openxmlformats.org/officeDocument/2006/relationships/slide" Target="slides/slide17.xml"/><Relationship Id="rId67" Type="http://schemas.openxmlformats.org/officeDocument/2006/relationships/font" Target="fonts/ProximaNova-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roximaNova-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2-15T15:16:36.195">
    <p:pos x="196" y="725"/>
    <p:text>any way to cut text? @normanqw@umich.edu
_Reassigned to normanqw@umich.edu_</p:text>
  </p:cm>
  <p:cm authorId="1" idx="1" dt="2024-02-15T15:16:36.195">
    <p:pos x="196" y="725"/>
    <p:text>Cut</p:text>
  </p:cm>
  <p:cm authorId="0" idx="2" dt="2024-02-13T14:30:17.853">
    <p:pos x="6000" y="0"/>
    <p:text>how does K relate to amount of reconditioning needed? i.e., what concepts/aspects of an image are learned at different points (% of steps) in the iterative denoising process?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02-13T14:33:33.402">
    <p:pos x="6000" y="0"/>
    <p:text>discuss section 3's "intra vs. inter session similarity in prompt queries" - specifically, how "the similarity between prompts from different users is notablyhigher, suggesting a promising opportunity for efficientapproximate caching utilizing the power of the masses."</p:text>
  </p:cm>
  <p:cm authorId="0" idx="4" dt="2024-02-14T14:24:12.420">
    <p:pos x="17" y="1911"/>
    <p:text>any way to cut text (to highlight certain things)? @normanqw@umich.edu
_Assigned to normanqw@umich.edu_</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5" dt="2024-02-13T14:42:41.791">
    <p:pos x="6000" y="0"/>
    <p:text>LCBFU eviction policy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8fd6204c3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8fd6204c3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see our same two requests here</a:t>
            </a:r>
            <a:endParaRPr/>
          </a:p>
          <a:p>
            <a:pPr indent="-298450" lvl="0" marL="457200" rtl="0" algn="l">
              <a:spcBef>
                <a:spcPts val="0"/>
              </a:spcBef>
              <a:spcAft>
                <a:spcPts val="0"/>
              </a:spcAft>
              <a:buSzPts val="1100"/>
              <a:buChar char="-"/>
            </a:pPr>
            <a:r>
              <a:rPr lang="en"/>
              <a:t>Suddenly a third request of “A man” appears</a:t>
            </a:r>
            <a:endParaRPr/>
          </a:p>
          <a:p>
            <a:pPr indent="-298450" lvl="1" marL="914400" rtl="0" algn="l">
              <a:spcBef>
                <a:spcPts val="0"/>
              </a:spcBef>
              <a:spcAft>
                <a:spcPts val="0"/>
              </a:spcAft>
              <a:buSzPts val="1100"/>
              <a:buChar char="-"/>
            </a:pPr>
            <a:r>
              <a:rPr lang="en"/>
              <a:t>Because we are operating on an iteration basis, the execution engine only processes the next token of our started requests rescheduling them back in the request pool and re-batching them with the new request</a:t>
            </a:r>
            <a:endParaRPr/>
          </a:p>
          <a:p>
            <a:pPr indent="-298450" lvl="0" marL="457200" rtl="0" algn="l">
              <a:spcBef>
                <a:spcPts val="0"/>
              </a:spcBef>
              <a:spcAft>
                <a:spcPts val="0"/>
              </a:spcAft>
              <a:buSzPts val="1100"/>
              <a:buChar char="-"/>
            </a:pPr>
            <a:r>
              <a:rPr lang="en"/>
              <a:t>The execution engine now processes one iteration of these three requests, when two more appear</a:t>
            </a:r>
            <a:endParaRPr/>
          </a:p>
          <a:p>
            <a:pPr indent="-298450" lvl="0" marL="457200" rtl="0" algn="l">
              <a:spcBef>
                <a:spcPts val="0"/>
              </a:spcBef>
              <a:spcAft>
                <a:spcPts val="0"/>
              </a:spcAft>
              <a:buSzPts val="1100"/>
              <a:buChar char="-"/>
            </a:pPr>
            <a:r>
              <a:rPr lang="en"/>
              <a:t>Again the next iteration of the batch is processed, “I love you” is completed, and we schedule again per-iteration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68fd6204c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68fd6204c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For computational efficiency, it is a must that the engine is able to process any selected set of requests in a batched manner</a:t>
            </a:r>
            <a:endParaRPr/>
          </a:p>
          <a:p>
            <a:pPr indent="-298450" lvl="0" marL="457200" rtl="0" algn="l">
              <a:spcBef>
                <a:spcPts val="0"/>
              </a:spcBef>
              <a:spcAft>
                <a:spcPts val="0"/>
              </a:spcAft>
              <a:buSzPts val="1100"/>
              <a:buChar char="-"/>
            </a:pPr>
            <a:r>
              <a:rPr lang="en"/>
              <a:t>We see in the image to the right, that the requests are not in the same phase (x1 and x3 are incrementing, x4 is initiating)</a:t>
            </a:r>
            <a:endParaRPr/>
          </a:p>
          <a:p>
            <a:pPr indent="-298450" lvl="0" marL="457200" rtl="0" algn="l">
              <a:spcBef>
                <a:spcPts val="0"/>
              </a:spcBef>
              <a:spcAft>
                <a:spcPts val="0"/>
              </a:spcAft>
              <a:buSzPts val="1100"/>
              <a:buChar char="-"/>
            </a:pPr>
            <a:r>
              <a:rPr lang="en"/>
              <a:t>In addition, x1 and x3 have length 1 as input while x4 has length 3</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Attention operation requires a notion of requests (i.e., requires a batch dimension) to compute attention only between the tokens of the same request.</a:t>
            </a:r>
            <a:endParaRPr/>
          </a:p>
          <a:p>
            <a:pPr indent="-298450" lvl="0" marL="457200" rtl="0" algn="l">
              <a:spcBef>
                <a:spcPts val="0"/>
              </a:spcBef>
              <a:spcAft>
                <a:spcPts val="0"/>
              </a:spcAft>
              <a:buSzPts val="1100"/>
              <a:buChar char="-"/>
            </a:pPr>
            <a:r>
              <a:rPr lang="en"/>
              <a:t>Their </a:t>
            </a:r>
            <a:r>
              <a:rPr lang="en"/>
              <a:t>findings show that the decision not to batch the executions of the Attention operation has only a small impact on efficiency</a:t>
            </a:r>
            <a:endParaRPr/>
          </a:p>
          <a:p>
            <a:pPr indent="0" lvl="0" marL="0" rtl="0" algn="l">
              <a:spcBef>
                <a:spcPts val="0"/>
              </a:spcBef>
              <a:spcAft>
                <a:spcPts val="0"/>
              </a:spcAft>
              <a:buNone/>
            </a:pPr>
            <a:r>
              <a:t/>
            </a:r>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Problem 2: How to batch with iteration-level scheduling?</a:t>
            </a:r>
            <a:endParaRPr sz="18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rPr lang="en" sz="1800">
                <a:solidFill>
                  <a:srgbClr val="595959"/>
                </a:solidFill>
                <a:latin typeface="Proxima Nova"/>
                <a:ea typeface="Proxima Nova"/>
                <a:cs typeface="Proxima Nova"/>
                <a:sym typeface="Proxima Nova"/>
              </a:rPr>
              <a:t>Solution 2: Selective Batching</a:t>
            </a:r>
            <a:endParaRPr sz="1400">
              <a:solidFill>
                <a:srgbClr val="595959"/>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595959"/>
              </a:buClr>
              <a:buSzPts val="1800"/>
              <a:buFont typeface="Proxima Nova"/>
              <a:buChar char="●"/>
            </a:pPr>
            <a:r>
              <a:t/>
            </a:r>
            <a:endParaRPr sz="1800">
              <a:solidFill>
                <a:srgbClr val="595959"/>
              </a:solidFill>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8fd6204c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8fd6204c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first and last operators are non-attention, so we can keep the </a:t>
            </a:r>
            <a:r>
              <a:rPr lang="en"/>
              <a:t>batch together and flatten irrespective of the requests that tokens come from</a:t>
            </a:r>
            <a:endParaRPr/>
          </a:p>
          <a:p>
            <a:pPr indent="-298450" lvl="0" marL="457200" rtl="0" algn="l">
              <a:spcBef>
                <a:spcPts val="0"/>
              </a:spcBef>
              <a:spcAft>
                <a:spcPts val="0"/>
              </a:spcAft>
              <a:buSzPts val="1100"/>
              <a:buChar char="-"/>
            </a:pPr>
            <a:r>
              <a:rPr lang="en"/>
              <a:t>Once we get to the attention operator, the requests that tokens come from do matter, so we split back up and compute this separately.</a:t>
            </a:r>
            <a:endParaRPr/>
          </a:p>
          <a:p>
            <a:pPr indent="-298450" lvl="0" marL="457200" rtl="0" algn="l">
              <a:spcBef>
                <a:spcPts val="0"/>
              </a:spcBef>
              <a:spcAft>
                <a:spcPts val="0"/>
              </a:spcAft>
              <a:buSzPts val="1100"/>
              <a:buChar char="-"/>
            </a:pPr>
            <a:r>
              <a:rPr lang="en"/>
              <a:t>We get the individual outputs, which we merge back together and batch once again for the last non-attention operator.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68fd6204c3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68fd6204c3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8fd6204c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8fd6204c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68fd6204c3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68fd6204c3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8349734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b8349734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next paper, we present the PagedAttention algorithm, as well as the vLLM serving system built on top of this algorithm. The authors approach the issue of LLM serving efficiency through the angle of optimizing the KV cache.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8fd6204c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8fd6204c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Save attention keys and values of all previous tokens in KV cache</a:t>
            </a:r>
            <a:endParaRPr/>
          </a:p>
          <a:p>
            <a:pPr indent="-298450" lvl="0" marL="457200" rtl="0" algn="l">
              <a:spcBef>
                <a:spcPts val="0"/>
              </a:spcBef>
              <a:spcAft>
                <a:spcPts val="0"/>
              </a:spcAft>
              <a:buSzPts val="1100"/>
              <a:buChar char="-"/>
            </a:pPr>
            <a:r>
              <a:rPr lang="en"/>
              <a:t>Q: What do you do in the case of cache misses? A: There typically are no cache misses because of the sequential nature of the attention computation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8fd6204c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8fd6204c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68fd6204c3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68fd6204c3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most operators in current deep learning frameworks require tensors to be stored in contiguous memory, previous LLM serving systems like Orca also store the KV cache of one request as a contiguous tensor across the different positions. Due to the unpredictable output lengths from the LLM, they statically allocate a chunk of memory for a request based on the request’s maximum possible sequence length, irrespective of the actual input or eventual output length of the request.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b834973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b834973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going to start with a brief overview of the Orca paper, to provide context behind LLM Inference serving systems, and some of their earlier optimizations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b8f3248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b8f3248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Solution is to apply the concepts of VM and paging from OS to the KV cache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vLLM scheduler maps logical memory (KV cache sequentially generated, which is contiguous) via a page table to non-contiguous memory on GPU memory and CPU for swapping (similar to virtual memory where the page table maps to the disk if RAM memory is not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when we are inferencing, we can ask the contiguous logical memory to give us the KV blocks, and it can get us the cached KV matrices from the GPU or CPU memory, and then we can use it to compute attention.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caveat is that the scheduler needs to reserve space in the memory (GPU or CPU) beforehand so that it can dynamically map the KV cache in the memory in the reserved space.</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 Why would large block size result in significant increase of latency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If the block size is too large, internal fragmentation increases and the probability of sharing decreases</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b8ee82b3b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b8ee82b3b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 Program Multiple Data,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b8ee82b3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b8ee82b3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68fd6204c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68fd6204c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t>- vLLM dynamically allocates memory for KV blocks as needed, similar to virtual memory systems, avoiding initial reservation for maximum sequence length.</a:t>
            </a:r>
            <a:endParaRPr sz="1300"/>
          </a:p>
          <a:p>
            <a:pPr indent="0" lvl="0" marL="0" rtl="0" algn="l">
              <a:spcBef>
                <a:spcPts val="0"/>
              </a:spcBef>
              <a:spcAft>
                <a:spcPts val="0"/>
              </a:spcAft>
              <a:buClr>
                <a:schemeClr val="dk1"/>
              </a:buClr>
              <a:buSzPts val="1100"/>
              <a:buFont typeface="Arial"/>
              <a:buNone/>
            </a:pPr>
            <a:r>
              <a:rPr lang="en" sz="1300"/>
              <a:t>- Initially, only necessary KV blocks are reserved based on prompt length; for a 7-token prompt, 2 logical KV blocks are mapped to physical blocks.</a:t>
            </a:r>
            <a:endParaRPr sz="1300"/>
          </a:p>
          <a:p>
            <a:pPr indent="0" lvl="0" marL="0" rtl="0" algn="l">
              <a:spcBef>
                <a:spcPts val="0"/>
              </a:spcBef>
              <a:spcAft>
                <a:spcPts val="0"/>
              </a:spcAft>
              <a:buClr>
                <a:schemeClr val="dk1"/>
              </a:buClr>
              <a:buSzPts val="1100"/>
              <a:buFont typeface="Arial"/>
              <a:buNone/>
            </a:pPr>
            <a:r>
              <a:rPr lang="en" sz="1300"/>
              <a:t>- During the prefill step, vLLM generates KV cache using conventional self-attention, storing the first 4 tokens' KV cache in one block and the next 3 in another, with space left for future generation.</a:t>
            </a:r>
            <a:endParaRPr sz="1300"/>
          </a:p>
          <a:p>
            <a:pPr indent="0" lvl="0" marL="0" rtl="0" algn="l">
              <a:spcBef>
                <a:spcPts val="0"/>
              </a:spcBef>
              <a:spcAft>
                <a:spcPts val="0"/>
              </a:spcAft>
              <a:buClr>
                <a:schemeClr val="dk1"/>
              </a:buClr>
              <a:buSzPts val="1100"/>
              <a:buFont typeface="Arial"/>
              <a:buNone/>
            </a:pPr>
            <a:r>
              <a:rPr lang="en" sz="1300"/>
              <a:t>- In the first decoding step, PagedAttention uses the existing physical blocks to generate a new token, updating the filled record in the block table as space is available.</a:t>
            </a:r>
            <a:endParaRPr sz="1300"/>
          </a:p>
          <a:p>
            <a:pPr indent="0" lvl="0" marL="0" rtl="0" algn="l">
              <a:spcBef>
                <a:spcPts val="0"/>
              </a:spcBef>
              <a:spcAft>
                <a:spcPts val="0"/>
              </a:spcAft>
              <a:buClr>
                <a:schemeClr val="dk1"/>
              </a:buClr>
              <a:buSzPts val="1100"/>
              <a:buFont typeface="Arial"/>
              <a:buNone/>
            </a:pPr>
            <a:r>
              <a:rPr lang="en" sz="1300"/>
              <a:t>- At the second decoding step, with the last logical block full, vLLM allocates a new physical block for the newly generated KV cache and updates the block table with this new mapping.</a:t>
            </a:r>
            <a:endParaRPr sz="1300"/>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b8f32482f5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b8f32482f5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Github Copilot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upport fork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b8f32482f5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b8f32482f5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Searching for the most likely sequence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b8f32482f5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b8f32482f5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system employs a first-come-first-serve scheduling policy to ensure fairness among requests, which is crucial for maintaining consistent service levels.</a:t>
            </a:r>
            <a:endParaRPr/>
          </a:p>
          <a:p>
            <a:pPr indent="0" lvl="0" marL="0" rtl="0" algn="l">
              <a:spcBef>
                <a:spcPts val="0"/>
              </a:spcBef>
              <a:spcAft>
                <a:spcPts val="0"/>
              </a:spcAft>
              <a:buClr>
                <a:schemeClr val="dk1"/>
              </a:buClr>
              <a:buSzPts val="1100"/>
              <a:buFont typeface="Arial"/>
              <a:buNone/>
            </a:pPr>
            <a:r>
              <a:rPr lang="en"/>
              <a:t>  - An all-or-nothing eviction policy is tailored specifically for the needs of large language models, meaning that a block is only evicted if the entire block can be cleared, preventing partial block usage and inefficiencies.</a:t>
            </a:r>
            <a:endParaRPr/>
          </a:p>
          <a:p>
            <a:pPr indent="0" lvl="0" marL="0" rtl="0" algn="l">
              <a:spcBef>
                <a:spcPts val="0"/>
              </a:spcBef>
              <a:spcAft>
                <a:spcPts val="0"/>
              </a:spcAft>
              <a:buNone/>
            </a:pPr>
            <a:r>
              <a:rPr lang="en"/>
              <a:t>  - When memory blocks need to be freed, the system can either recompute the evicted information or swap it out to a slower, more abundant storage medium, depending on the situation.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b8f32482f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b8f32482f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b8f32482f5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b8f32482f5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row alpaca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ShareGPT: chatGPT history, a plugin in Chrome that allows user to </a:t>
            </a:r>
            <a:endParaRPr/>
          </a:p>
          <a:p>
            <a:pPr indent="0" lvl="0" marL="0" rtl="0" algn="l">
              <a:spcBef>
                <a:spcPts val="0"/>
              </a:spcBef>
              <a:spcAft>
                <a:spcPts val="0"/>
              </a:spcAft>
              <a:buNone/>
            </a:pPr>
            <a:r>
              <a:rPr lang="en"/>
              <a:t>Alpaca dataset is an instruction dataset generated by GPT- 3.5 with self-instruct</a:t>
            </a:r>
            <a:endParaRPr/>
          </a:p>
          <a:p>
            <a:pPr indent="0" lvl="0" marL="0" rtl="0" algn="l">
              <a:spcBef>
                <a:spcPts val="0"/>
              </a:spcBef>
              <a:spcAft>
                <a:spcPts val="0"/>
              </a:spcAft>
              <a:buNone/>
            </a:pPr>
            <a:r>
              <a:rPr lang="en"/>
              <a:t>FastTransformer: Nvidia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Orca (Oracle): </a:t>
            </a:r>
            <a:r>
              <a:rPr lang="en"/>
              <a:t>We assume the system has the knowledge of the lengths of the outputs that will be actually generated for the requests. This shows the upper-bound performance of Orca, which is infeasible to achieve in practice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8f32482f5_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8f32482f5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68fd6204c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68fd6204c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 What about latency? A: Focus is on throughput because throughput is what reduces cost. There are features incorporated that help both latency and throughput, but they stay away from latency optimizations at the expense of throughput.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b8f32482f5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b8f32482f5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b8349734d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2b8349734d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b8349734d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b8349734d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b8349734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b8349734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Latency in Larger Models</a:t>
            </a:r>
            <a:r>
              <a:rPr lang="en" sz="1200">
                <a:solidFill>
                  <a:schemeClr val="dk1"/>
                </a:solidFill>
              </a:rPr>
              <a:t>: Larger models such as Stable Diffusion XL produce higher quality images but come with a substantial latency overhead, leading to higher costs.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Trade-off Between Quality and Speed</a:t>
            </a:r>
            <a:r>
              <a:rPr lang="en" sz="1200">
                <a:solidFill>
                  <a:schemeClr val="dk1"/>
                </a:solidFill>
              </a:rPr>
              <a:t>: Smaller models can offer lower inference latency, which is good for user experience, but this often results in a significant degradation in the quality of generated images.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Cost of Powerful GPUs</a:t>
            </a:r>
            <a:r>
              <a:rPr lang="en" sz="1200">
                <a:solidFill>
                  <a:schemeClr val="dk1"/>
                </a:solidFill>
              </a:rPr>
              <a:t>: Reducing latency by using more powerful GPUs can be cost-prohibitive. For example, NVIDIA A100 GPUs are much more expensive compared to other models like A10g or V100 on AWS, with the A100 being 4 times costlier than the A10g and more than 10 times costlier than the V100.</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Approximate Caching</a:t>
            </a:r>
            <a:r>
              <a:rPr lang="en" sz="1200">
                <a:solidFill>
                  <a:schemeClr val="dk1"/>
                </a:solidFill>
              </a:rPr>
              <a:t>: The new method introduced, NIRVANA, differs from standard diffusion models, which iterate multiple denoising steps starting from Gaussian noise. NIRVANA aims to reduce compute and latency by using a cache of intermediate noises/states from similar prompts, but this method’s efficiency varies greatly based on the similarity of the prompts.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Limitations of Caching Systems</a:t>
            </a:r>
            <a:r>
              <a:rPr lang="en" sz="1200">
                <a:solidFill>
                  <a:schemeClr val="dk1"/>
                </a:solidFill>
              </a:rPr>
              <a:t>: Unlike systems like GPT-CACHE or PINECONE, which propose retrieving an entire image from a cache based on the input prompt, NIRVANA retrieves an intermediate state and further tailors the generated image to the new prompt, which may lead to variations in the quality and latency savings depending on the available cached states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b8349734d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b8349734d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Layout of objects in images is determined in the initial ~20% of diffusion steps.</a:t>
            </a:r>
            <a:endParaRPr sz="1400">
              <a:solidFill>
                <a:schemeClr val="dk1"/>
              </a:solidFill>
              <a:latin typeface="Proxima Nova"/>
              <a:ea typeface="Proxima Nova"/>
              <a:cs typeface="Proxima Nova"/>
              <a:sym typeface="Proxima Nova"/>
            </a:endParaRPr>
          </a:p>
          <a:p>
            <a:pPr indent="-317500" lvl="0" marL="457200" rtl="0" algn="l">
              <a:lnSpc>
                <a:spcPct val="10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Color schemes are established by ~40% of the diffusion steps, followed by object shape and size, then artistic style.</a:t>
            </a:r>
            <a:endParaRPr sz="1400">
              <a:solidFill>
                <a:schemeClr val="dk1"/>
              </a:solidFill>
              <a:latin typeface="Proxima Nova"/>
              <a:ea typeface="Proxima Nova"/>
              <a:cs typeface="Proxima Nova"/>
              <a:sym typeface="Proxima Nova"/>
            </a:endParaRPr>
          </a:p>
          <a:p>
            <a:pPr indent="-317500" lvl="0" marL="457200" rtl="0" algn="l">
              <a:lnSpc>
                <a:spcPct val="105000"/>
              </a:lnSpc>
              <a:spcBef>
                <a:spcPts val="0"/>
              </a:spcBef>
              <a:spcAft>
                <a:spcPts val="0"/>
              </a:spcAft>
              <a:buClr>
                <a:schemeClr val="dk1"/>
              </a:buClr>
              <a:buSzPts val="1400"/>
              <a:buFont typeface="Proxima Nova"/>
              <a:buChar char="●"/>
            </a:pPr>
            <a:r>
              <a:rPr lang="en" sz="1400">
                <a:solidFill>
                  <a:schemeClr val="dk1"/>
                </a:solidFill>
                <a:latin typeface="Proxima Nova"/>
                <a:ea typeface="Proxima Nova"/>
                <a:cs typeface="Proxima Nova"/>
                <a:sym typeface="Proxima Nova"/>
              </a:rPr>
              <a:t>After ~50% of diffusion steps, image concepts become fixed, and no further reconditioning changes are reflected in the final image.</a:t>
            </a:r>
            <a:endParaRPr sz="14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b8349734d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b8349734d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b8349734d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b8349734d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approximately 50-100 steps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b8ae2d503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b8ae2d503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the goal of approximate-caching model is to reduce computation and speed up this image generation latency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of starting from random noise, does this by taking the cached K-th step intermediate state corresponding to a previously generated image for a</a:t>
            </a:r>
            <a:r>
              <a:rPr b="1" lang="en"/>
              <a:t> similar text prompt</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and reconditions this </a:t>
            </a:r>
            <a:r>
              <a:rPr lang="en"/>
              <a:t>intermediate</a:t>
            </a:r>
            <a:r>
              <a:rPr lang="en"/>
              <a:t> state for the remaining N-K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hypothesize that at certain K-”checkpoints” in the diffusion process, somewhat similar to in a CNN, certain subsets of features of the image are “perceived”/”learned”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b9592fadf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b9592fadf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it seems that the paper’s analytical model wasn’t explicitly used to derive their system design, the model is important to</a:t>
            </a:r>
            <a:endParaRPr/>
          </a:p>
          <a:p>
            <a:pPr indent="-298450" lvl="0" marL="457200" rtl="0" algn="l">
              <a:spcBef>
                <a:spcPts val="0"/>
              </a:spcBef>
              <a:spcAft>
                <a:spcPts val="0"/>
              </a:spcAft>
              <a:buSzPts val="1100"/>
              <a:buChar char="●"/>
            </a:pPr>
            <a:r>
              <a:rPr lang="en"/>
              <a:t>motivate and substantiate their intuition for higher K =&gt; higher compute/latency savings</a:t>
            </a:r>
            <a:endParaRPr/>
          </a:p>
          <a:p>
            <a:pPr indent="-298450" lvl="0" marL="457200" rtl="0" algn="l">
              <a:spcBef>
                <a:spcPts val="0"/>
              </a:spcBef>
              <a:spcAft>
                <a:spcPts val="0"/>
              </a:spcAft>
              <a:buSzPts val="1100"/>
              <a:buChar char="●"/>
            </a:pPr>
            <a:r>
              <a:rPr lang="en"/>
              <a:t>show tradeoff between higher K (skip more steps) and image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C := total GPU computation time for N steps (VANILLA diffusion), then because we skip first K steps, the modified GPU computation time is C * (N-K)/N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b8ae2d503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b8ae2d503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add the latency to do the vector similarity search on the </a:t>
            </a:r>
            <a:r>
              <a:rPr lang="en"/>
              <a:t>vector DB for a similar cached prompt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68fd6204c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68fd6204c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Generate one token at a time</a:t>
            </a:r>
            <a:endParaRPr/>
          </a:p>
          <a:p>
            <a:pPr indent="-298450" lvl="0" marL="457200" rtl="0" algn="l">
              <a:spcBef>
                <a:spcPts val="0"/>
              </a:spcBef>
              <a:spcAft>
                <a:spcPts val="0"/>
              </a:spcAft>
              <a:buSzPts val="1100"/>
              <a:buChar char="-"/>
            </a:pPr>
            <a:r>
              <a:rPr lang="en">
                <a:solidFill>
                  <a:schemeClr val="dk1"/>
                </a:solidFill>
              </a:rPr>
              <a:t>In the first iteration, process all input tokens at once</a:t>
            </a:r>
            <a:endParaRPr/>
          </a:p>
          <a:p>
            <a:pPr indent="-298450" lvl="0" marL="457200" rtl="0" algn="l">
              <a:spcBef>
                <a:spcPts val="0"/>
              </a:spcBef>
              <a:spcAft>
                <a:spcPts val="0"/>
              </a:spcAft>
              <a:buSzPts val="1100"/>
              <a:buChar char="-"/>
            </a:pPr>
            <a:r>
              <a:rPr lang="en"/>
              <a:t>In future iterations, the singular token generated in the previous iteration is the input</a:t>
            </a:r>
            <a:endParaRPr/>
          </a:p>
          <a:p>
            <a:pPr indent="-298450" lvl="1" marL="914400" rtl="0" algn="l">
              <a:spcBef>
                <a:spcPts val="0"/>
              </a:spcBef>
              <a:spcAft>
                <a:spcPts val="0"/>
              </a:spcAft>
              <a:buSzPts val="1100"/>
              <a:buChar char="-"/>
            </a:pPr>
            <a:r>
              <a:rPr lang="en"/>
              <a:t>Use attention keys &amp; values of all previous tokens to compute next token</a:t>
            </a:r>
            <a:endParaRPr/>
          </a:p>
          <a:p>
            <a:pPr indent="-298450" lvl="0" marL="457200" rtl="0" algn="l">
              <a:spcBef>
                <a:spcPts val="0"/>
              </a:spcBef>
              <a:spcAft>
                <a:spcPts val="0"/>
              </a:spcAft>
              <a:buSzPts val="1100"/>
              <a:buChar char="-"/>
            </a:pPr>
            <a:r>
              <a:rPr lang="en">
                <a:solidFill>
                  <a:schemeClr val="dk1"/>
                </a:solidFill>
              </a:rPr>
              <a:t>This repeats until EOS token or max token length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b9592fadf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2b9592fadf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 latency to retrieve the K-th </a:t>
            </a:r>
            <a:r>
              <a:rPr lang="en"/>
              <a:t>step intermediate state for this historical prompt from the EFS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b9592fadf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2b9592fadf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case of cache miss, you still incur cost to search VDB, but C for VANILLA diffusion for all N steps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b9592fadf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b9592fadf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want to compute the hit rate so that we can model the latency, for this 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b8ae2d503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b8ae2d50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h(K) := fraction of cache that can be reconditioned to desired image, with </a:t>
            </a:r>
            <a:r>
              <a:rPr b="1" lang="en"/>
              <a:t>at most </a:t>
            </a:r>
            <a:r>
              <a:rPr lang="en"/>
              <a:t>N-K steps</a:t>
            </a:r>
            <a:endParaRPr/>
          </a:p>
          <a:p>
            <a:pPr indent="0" lvl="0" marL="0" rtl="0" algn="l">
              <a:spcBef>
                <a:spcPts val="0"/>
              </a:spcBef>
              <a:spcAft>
                <a:spcPts val="0"/>
              </a:spcAft>
              <a:buNone/>
            </a:pPr>
            <a:r>
              <a:rPr lang="en"/>
              <a:t>h_opt(K) := </a:t>
            </a:r>
            <a:r>
              <a:rPr lang="en">
                <a:solidFill>
                  <a:schemeClr val="dk1"/>
                </a:solidFill>
              </a:rPr>
              <a:t>fraction of cache that can be reconditioned to desired image, with </a:t>
            </a:r>
            <a:r>
              <a:rPr b="1" lang="en">
                <a:solidFill>
                  <a:schemeClr val="dk1"/>
                </a:solidFill>
              </a:rPr>
              <a:t>exactly </a:t>
            </a:r>
            <a:r>
              <a:rPr lang="en">
                <a:solidFill>
                  <a:schemeClr val="dk1"/>
                </a:solidFill>
              </a:rPr>
              <a:t>N-K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 := </a:t>
            </a:r>
            <a:r>
              <a:rPr lang="en"/>
              <a:t>effective fraction of savings in GPU computation for a given 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slower the decay of h(K) with respect to K the higher the compute savings we can expect</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b9592fadf5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b9592fadf5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b8ae2d503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b8ae2d503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show two things: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Objective function effectively </a:t>
            </a:r>
            <a:r>
              <a:rPr b="1" lang="en"/>
              <a:t>maximizes K and h_opt(K)</a:t>
            </a:r>
            <a:r>
              <a:rPr lang="en"/>
              <a:t>.</a:t>
            </a:r>
            <a:endParaRPr/>
          </a:p>
          <a:p>
            <a:pPr indent="0" lvl="0" marL="0" rtl="0" algn="l">
              <a:spcBef>
                <a:spcPts val="0"/>
              </a:spcBef>
              <a:spcAft>
                <a:spcPts val="0"/>
              </a:spcAft>
              <a:buNone/>
            </a:pPr>
            <a:r>
              <a:rPr lang="en"/>
              <a:t>NOTE*: wasted overhead = </a:t>
            </a:r>
            <a:r>
              <a:rPr b="1" lang="en"/>
              <a:t>( 1 - h_opt(K) ) x l_s </a:t>
            </a:r>
            <a:r>
              <a:rPr lang="en"/>
              <a:t>=&gt; NIRVANA may not provide latency benefits if l_s is comparable to GPU compute latency C</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There is a tradeoff between maximizing K/h_opt(K) and adhering/satisfying to a certain quality (</a:t>
            </a:r>
            <a:r>
              <a:rPr lang="en">
                <a:solidFill>
                  <a:schemeClr val="dk1"/>
                </a:solidFill>
              </a:rPr>
              <a:t>CLIPScore used due to its widespread use in evaluating image quality)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b8ae2d50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b8ae2d50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b8349734d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b8349734d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text prompt is first encoded as a CLIP text embedding (due to good hit rate and compute savings </a:t>
            </a:r>
            <a:r>
              <a:rPr lang="en"/>
              <a:t>compared</a:t>
            </a:r>
            <a:r>
              <a:rPr lang="en"/>
              <a:t> to alternatives).</a:t>
            </a:r>
            <a:endParaRPr/>
          </a:p>
          <a:p>
            <a:pPr indent="-298450" lvl="0" marL="457200" rtl="0" algn="l">
              <a:spcBef>
                <a:spcPts val="0"/>
              </a:spcBef>
              <a:spcAft>
                <a:spcPts val="0"/>
              </a:spcAft>
              <a:buSzPts val="1100"/>
              <a:buChar char="●"/>
            </a:pPr>
            <a:r>
              <a:rPr lang="en"/>
              <a:t>CLIP effectively positions visually similar prompts closer in the embedding space, which optimizes the likelihood of cache hits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CLIP text embeddings give best hit rate, compute savings</a:t>
            </a:r>
            <a:endParaRPr b="1"/>
          </a:p>
          <a:p>
            <a:pPr indent="-298450" lvl="0" marL="457200" rtl="0" algn="l">
              <a:spcBef>
                <a:spcPts val="0"/>
              </a:spcBef>
              <a:spcAft>
                <a:spcPts val="0"/>
              </a:spcAft>
              <a:buSzPts val="1100"/>
              <a:buChar char="●"/>
            </a:pPr>
            <a:r>
              <a:rPr lang="en"/>
              <a:t>hit rate and compute savings achieved with the CLIP Text embeddings significantly outperform the other two embedding types. </a:t>
            </a:r>
            <a:endParaRPr/>
          </a:p>
          <a:p>
            <a:pPr indent="-298450" lvl="0" marL="457200" rtl="0" algn="l">
              <a:spcBef>
                <a:spcPts val="0"/>
              </a:spcBef>
              <a:spcAft>
                <a:spcPts val="0"/>
              </a:spcAft>
              <a:buSzPts val="1100"/>
              <a:buChar char="●"/>
            </a:pPr>
            <a:r>
              <a:rPr lang="en"/>
              <a:t>Hence, we selected CLIP Text embeddings for our system design.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b8349734d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b8349734d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Rather than immediately querying the Vector DB for similar historical text prompts, the match predictor tries to predict whether there will be any similar cached prompts.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uses a OneClassSVM classifier that is trained on all prompt embeddings (~</a:t>
            </a:r>
            <a:r>
              <a:rPr b="1" lang="en"/>
              <a:t>30</a:t>
            </a:r>
            <a:r>
              <a:rPr b="1" lang="en"/>
              <a:t>0k unique prompts</a:t>
            </a:r>
            <a:r>
              <a:rPr lang="en"/>
              <a:t>) in the VDB, </a:t>
            </a:r>
            <a:endParaRPr/>
          </a:p>
          <a:p>
            <a:pPr indent="-298450" lvl="0" marL="457200" rtl="0" algn="l">
              <a:spcBef>
                <a:spcPts val="0"/>
              </a:spcBef>
              <a:spcAft>
                <a:spcPts val="0"/>
              </a:spcAft>
              <a:buSzPts val="1100"/>
              <a:buChar char="●"/>
            </a:pPr>
            <a:r>
              <a:rPr lang="en"/>
              <a:t>assigning them a positive label of 1. </a:t>
            </a:r>
            <a:endParaRPr/>
          </a:p>
          <a:p>
            <a:pPr indent="-298450" lvl="0" marL="457200" rtl="0" algn="l">
              <a:spcBef>
                <a:spcPts val="0"/>
              </a:spcBef>
              <a:spcAft>
                <a:spcPts val="0"/>
              </a:spcAft>
              <a:buSzPts val="1100"/>
              <a:buChar char="●"/>
            </a:pPr>
            <a:r>
              <a:rPr lang="en"/>
              <a:t>To achieve a high precision and recall, we effectively </a:t>
            </a:r>
            <a:r>
              <a:rPr b="1" lang="en"/>
              <a:t>overfit the model to the existing prompt embedding space.</a:t>
            </a:r>
            <a:endParaRPr b="1"/>
          </a:p>
          <a:p>
            <a:pPr indent="-298450" lvl="0" marL="457200" rtl="0" algn="l">
              <a:spcBef>
                <a:spcPts val="0"/>
              </a:spcBef>
              <a:spcAft>
                <a:spcPts val="0"/>
              </a:spcAft>
              <a:buSzPts val="1100"/>
              <a:buChar char="●"/>
            </a:pPr>
            <a:r>
              <a:rPr lang="en"/>
              <a:t>retrained when &gt;5% change in VDB prompts (i.e., &gt;5% have been evicted)</a:t>
            </a:r>
            <a:endParaRPr/>
          </a:p>
          <a:p>
            <a:pPr indent="-298450" lvl="1" marL="914400" rtl="0" algn="l">
              <a:spcBef>
                <a:spcPts val="0"/>
              </a:spcBef>
              <a:spcAft>
                <a:spcPts val="0"/>
              </a:spcAft>
              <a:buSzPts val="1100"/>
              <a:buChar char="○"/>
            </a:pPr>
            <a:r>
              <a:rPr lang="en"/>
              <a:t>simply incrementally retrain via SGD (that can just incrementally retrain with new data point(s), and not from scratch)</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2b8349734d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2b8349734d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rgbClr val="595959"/>
              </a:buClr>
              <a:buSzPts val="1100"/>
              <a:buAutoNum type="arabicPeriod"/>
            </a:pPr>
            <a:r>
              <a:rPr lang="en">
                <a:solidFill>
                  <a:srgbClr val="595959"/>
                </a:solidFill>
              </a:rPr>
              <a:t>If the match predictor thinks that there will be at least one previous prompt that has high similarity to the input prompt, the system searches its Qdrant VDB for this historical prompt.</a:t>
            </a:r>
            <a:endParaRPr>
              <a:solidFill>
                <a:srgbClr val="595959"/>
              </a:solidFill>
            </a:endParaRPr>
          </a:p>
          <a:p>
            <a:pPr indent="0" lvl="0" marL="0" rtl="0" algn="l">
              <a:lnSpc>
                <a:spcPct val="115000"/>
              </a:lnSpc>
              <a:spcBef>
                <a:spcPts val="1200"/>
              </a:spcBef>
              <a:spcAft>
                <a:spcPts val="0"/>
              </a:spcAft>
              <a:buNone/>
            </a:pPr>
            <a:r>
              <a:rPr lang="en">
                <a:solidFill>
                  <a:srgbClr val="595959"/>
                </a:solidFill>
              </a:rPr>
              <a:t>Qdrant - low read latency at scale and moderately low update and delete latency</a:t>
            </a:r>
            <a:endParaRPr>
              <a:solidFill>
                <a:srgbClr val="595959"/>
              </a:solidFill>
            </a:endParaRPr>
          </a:p>
          <a:p>
            <a:pPr indent="-298450" lvl="0" marL="457200" rtl="0" algn="l">
              <a:lnSpc>
                <a:spcPct val="115000"/>
              </a:lnSpc>
              <a:spcBef>
                <a:spcPts val="1200"/>
              </a:spcBef>
              <a:spcAft>
                <a:spcPts val="0"/>
              </a:spcAft>
              <a:buClr>
                <a:srgbClr val="595959"/>
              </a:buClr>
              <a:buSzPts val="1100"/>
              <a:buChar char="●"/>
            </a:pPr>
            <a:r>
              <a:rPr lang="en">
                <a:solidFill>
                  <a:srgbClr val="595959"/>
                </a:solidFill>
              </a:rPr>
              <a:t>uses good indexing methods to store and perform </a:t>
            </a:r>
            <a:r>
              <a:rPr b="1" lang="en">
                <a:solidFill>
                  <a:srgbClr val="595959"/>
                </a:solidFill>
              </a:rPr>
              <a:t>high-dimensional similarity search</a:t>
            </a:r>
            <a:r>
              <a:rPr lang="en">
                <a:solidFill>
                  <a:srgbClr val="595959"/>
                </a:solidFill>
              </a:rPr>
              <a:t> (e.g., Hierarchical Navigable Small World (HNSW) graph indexing</a:t>
            </a:r>
            <a:r>
              <a:rPr lang="en">
                <a:solidFill>
                  <a:srgbClr val="595959"/>
                </a:solidFill>
              </a:rPr>
              <a:t>)</a:t>
            </a:r>
            <a:endParaRPr>
              <a:solidFill>
                <a:srgbClr val="595959"/>
              </a:solidFill>
            </a:endParaRPr>
          </a:p>
          <a:p>
            <a:pPr indent="0" lvl="0" marL="0" rtl="0" algn="l">
              <a:lnSpc>
                <a:spcPct val="115000"/>
              </a:lnSpc>
              <a:spcBef>
                <a:spcPts val="1200"/>
              </a:spcBef>
              <a:spcAft>
                <a:spcPts val="0"/>
              </a:spcAft>
              <a:buNone/>
            </a:pPr>
            <a:r>
              <a:t/>
            </a:r>
            <a:endParaRPr>
              <a:solidFill>
                <a:srgbClr val="595959"/>
              </a:solidFill>
            </a:endParaRPr>
          </a:p>
          <a:p>
            <a:pPr indent="-298450" lvl="0" marL="457200" rtl="0" algn="l">
              <a:lnSpc>
                <a:spcPct val="115000"/>
              </a:lnSpc>
              <a:spcBef>
                <a:spcPts val="1200"/>
              </a:spcBef>
              <a:spcAft>
                <a:spcPts val="0"/>
              </a:spcAft>
              <a:buClr>
                <a:srgbClr val="595959"/>
              </a:buClr>
              <a:buSzPts val="1100"/>
              <a:buAutoNum type="arabicPeriod"/>
            </a:pPr>
            <a:r>
              <a:rPr lang="en">
                <a:solidFill>
                  <a:srgbClr val="595959"/>
                </a:solidFill>
              </a:rPr>
              <a:t>The cache selector chooses a Kth-step, and the system retrieves from EFS the actual Kth-step intermediate noise state</a:t>
            </a:r>
            <a:endParaRPr>
              <a:solidFill>
                <a:srgbClr val="595959"/>
              </a:solidFill>
            </a:endParaRPr>
          </a:p>
          <a:p>
            <a:pPr indent="0" lvl="0" marL="0" rtl="0" algn="l">
              <a:lnSpc>
                <a:spcPct val="115000"/>
              </a:lnSpc>
              <a:spcBef>
                <a:spcPts val="1200"/>
              </a:spcBef>
              <a:spcAft>
                <a:spcPts val="1200"/>
              </a:spcAft>
              <a:buNone/>
            </a:pPr>
            <a:r>
              <a:rPr lang="en">
                <a:solidFill>
                  <a:srgbClr val="595959"/>
                </a:solidFill>
              </a:rPr>
              <a:t>AWS - good read latency, throughput and storage cost</a:t>
            </a:r>
            <a:endParaRPr>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8fd6204c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8fd6204c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main component of the serving system is the scheduler, which is responsible for creating a batch of requests by retrieving requests from a queue and scheduling the execution engine to process the batch.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we see two requests: 1 “I think” and 2 “I love”. The scheduler makes a batch of size 2 and sends these requests to the execution engine, which contains the model.</a:t>
            </a:r>
            <a:endParaRPr>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2b8ae2d503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2b8ae2d503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Essentially, the cache-selector generates the right figure offline.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appropriate 𝐾 such that the 𝐾th-step intermediate-state is optimal based on the ℚ similarity score between the two prompt’s embeddings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generate images for set of prompts with their nearest cache prompt</a:t>
            </a:r>
            <a:endParaRPr/>
          </a:p>
          <a:p>
            <a:pPr indent="0" lvl="0" marL="0" rtl="0" algn="l">
              <a:spcBef>
                <a:spcPts val="0"/>
              </a:spcBef>
              <a:spcAft>
                <a:spcPts val="0"/>
              </a:spcAft>
              <a:buNone/>
            </a:pPr>
            <a:r>
              <a:rPr lang="en"/>
              <a:t>3: minimum similarity score such that all generated images are above a quality threshold</a:t>
            </a:r>
            <a:endParaRPr/>
          </a:p>
          <a:p>
            <a:pPr indent="0" lvl="0" marL="0" rtl="0" algn="l">
              <a:spcBef>
                <a:spcPts val="0"/>
              </a:spcBef>
              <a:spcAft>
                <a:spcPts val="0"/>
              </a:spcAft>
              <a:buNone/>
            </a:pPr>
            <a:r>
              <a:rPr lang="en"/>
              <a:t>quality(I) := Q(I_K, P_Q) / Q(I_0, P_Q)</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line in the figure, corresponding to different K values, intersects this red band at the specific similarity scores above which that particular K value is applicable.</a:t>
            </a:r>
            <a:endParaRPr/>
          </a:p>
          <a:p>
            <a:pPr indent="0" lvl="0" marL="0" rtl="0" algn="l">
              <a:spcBef>
                <a:spcPts val="0"/>
              </a:spcBef>
              <a:spcAft>
                <a:spcPts val="0"/>
              </a:spcAft>
              <a:buNone/>
            </a:pPr>
            <a:r>
              <a:rPr lang="en"/>
              <a:t>Thus, if similarity score is high, we can skip a greater number of diffusion steps and choose higher K to achieve acceptable image quality. But, if similarity score is low, we can skip only a limited number of iterations and hence, a lower K.</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2. use inverse of sim_K_map to search for min 𝐾 such that 𝘴(𝑒𝘱, 𝑒𝑐) ≥ 0.9 = 𝛼</a:t>
            </a:r>
            <a:endParaRPr b="1"/>
          </a:p>
          <a:p>
            <a:pPr indent="0" lvl="0" marL="0" rtl="0" algn="l">
              <a:spcBef>
                <a:spcPts val="0"/>
              </a:spcBef>
              <a:spcAft>
                <a:spcPts val="0"/>
              </a:spcAft>
              <a:buNone/>
            </a:pPr>
            <a:r>
              <a:rPr b="1" lang="en"/>
              <a:t>=&gt; use fixed profiled values for K (observable from the figure); e.g., if s &gt; 0.95: k = 25 elif s &gt; 0.9: k = 20 …</a:t>
            </a: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b8ae2d503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2b8ae2d50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Ideally, we’d just store </a:t>
            </a:r>
            <a:r>
              <a:rPr b="1" lang="en"/>
              <a:t>all</a:t>
            </a:r>
            <a:r>
              <a:rPr lang="en"/>
              <a:t> historical prompts and </a:t>
            </a:r>
            <a:r>
              <a:rPr lang="en"/>
              <a:t>intermediate</a:t>
            </a:r>
            <a:r>
              <a:rPr lang="en"/>
              <a:t> noise states, so that we can freely pick and choose the best one to recondition from.</a:t>
            </a:r>
            <a:endParaRPr/>
          </a:p>
          <a:p>
            <a:pPr indent="0" lvl="0" marL="0" rtl="0" algn="l">
              <a:spcBef>
                <a:spcPts val="0"/>
              </a:spcBef>
              <a:spcAft>
                <a:spcPts val="0"/>
              </a:spcAft>
              <a:buNone/>
            </a:pPr>
            <a:r>
              <a:rPr lang="en"/>
              <a:t>But in the real world, we don’t have infinite resources.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we need some sort of cache eviction policy. The paper comes up with LCBFU because traditional policies like LRU, LFU, FIFO are bad because they</a:t>
            </a:r>
            <a:r>
              <a:rPr b="1" lang="en"/>
              <a:t> treat each item homogeneously </a:t>
            </a:r>
            <a:r>
              <a:rPr lang="en"/>
              <a:t>and only focus on access patterns or arrival sequence while evicting; whereas we need to </a:t>
            </a:r>
            <a:r>
              <a:rPr b="1" lang="en"/>
              <a:t>also</a:t>
            </a:r>
            <a:r>
              <a:rPr lang="en"/>
              <a:t> consider </a:t>
            </a:r>
            <a:r>
              <a:rPr b="1" lang="en"/>
              <a:t>potential compute benefit (i.e., savings) in case of hit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NIRVANA can limit cache size to 1TB without degrading performance or quality.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b8ae2d5031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b8ae2d5031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insertion. Note: always all 𝐾 ∈ 𝒦 states are inserted. If full, evict until can insert</a:t>
            </a:r>
            <a:endParaRPr/>
          </a:p>
          <a:p>
            <a:pPr indent="0" lvl="0" marL="0" rtl="0" algn="l">
              <a:spcBef>
                <a:spcPts val="0"/>
              </a:spcBef>
              <a:spcAft>
                <a:spcPts val="0"/>
              </a:spcAft>
              <a:buNone/>
            </a:pPr>
            <a:r>
              <a:rPr lang="en"/>
              <a:t>eviction</a:t>
            </a:r>
            <a:r>
              <a:rPr lang="en"/>
              <a:t>. </a:t>
            </a:r>
            <a:r>
              <a:rPr b="1" lang="en"/>
              <a:t>Loss in compute savings due to holes</a:t>
            </a:r>
            <a:r>
              <a:rPr b="1" lang="en"/>
              <a:t> arise in only 4-5% of the prompts </a:t>
            </a:r>
            <a:r>
              <a:rPr lang="en"/>
              <a:t>in practice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b8ae2d5031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b8ae2d5031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b8f32482f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b8f32482f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Overall effectiveness</a:t>
            </a:r>
            <a:endParaRPr>
              <a:solidFill>
                <a:srgbClr val="595959"/>
              </a:solidFill>
            </a:endParaRPr>
          </a:p>
          <a:p>
            <a:pPr indent="-298450" lvl="0" marL="457200" rtl="0" algn="l">
              <a:lnSpc>
                <a:spcPct val="115000"/>
              </a:lnSpc>
              <a:spcBef>
                <a:spcPts val="0"/>
              </a:spcBef>
              <a:spcAft>
                <a:spcPts val="0"/>
              </a:spcAft>
              <a:buClr>
                <a:srgbClr val="595959"/>
              </a:buClr>
              <a:buSzPts val="1100"/>
              <a:buFont typeface="Proxima Nova"/>
              <a:buChar char="●"/>
            </a:pPr>
            <a:r>
              <a:rPr lang="en">
                <a:solidFill>
                  <a:srgbClr val="595959"/>
                </a:solidFill>
              </a:rPr>
              <a:t>high </a:t>
            </a:r>
            <a:r>
              <a:rPr b="1" lang="en">
                <a:solidFill>
                  <a:srgbClr val="595959"/>
                </a:solidFill>
              </a:rPr>
              <a:t>quality </a:t>
            </a:r>
            <a:r>
              <a:rPr lang="en">
                <a:solidFill>
                  <a:srgbClr val="595959"/>
                </a:solidFill>
              </a:rPr>
              <a:t>while reducing GPU usage (</a:t>
            </a:r>
            <a:r>
              <a:rPr b="1" lang="en">
                <a:solidFill>
                  <a:srgbClr val="595959"/>
                </a:solidFill>
              </a:rPr>
              <a:t>compute</a:t>
            </a:r>
            <a:r>
              <a:rPr lang="en">
                <a:solidFill>
                  <a:srgbClr val="595959"/>
                </a:solidFill>
              </a:rPr>
              <a:t>) and end-to-end </a:t>
            </a:r>
            <a:r>
              <a:rPr b="1" lang="en">
                <a:solidFill>
                  <a:srgbClr val="595959"/>
                </a:solidFill>
              </a:rPr>
              <a:t>latency</a:t>
            </a:r>
            <a:r>
              <a:rPr lang="en">
                <a:solidFill>
                  <a:srgbClr val="595959"/>
                </a:solidFill>
              </a:rPr>
              <a:t> by </a:t>
            </a:r>
            <a:r>
              <a:rPr b="1" lang="en">
                <a:solidFill>
                  <a:srgbClr val="595959"/>
                </a:solidFill>
              </a:rPr>
              <a:t>up to 50%</a:t>
            </a:r>
            <a:endParaRPr b="1">
              <a:solidFill>
                <a:srgbClr val="595959"/>
              </a:solidFill>
            </a:endParaRPr>
          </a:p>
          <a:p>
            <a:pPr indent="-298450" lvl="0" marL="457200" rtl="0" algn="l">
              <a:lnSpc>
                <a:spcPct val="115000"/>
              </a:lnSpc>
              <a:spcBef>
                <a:spcPts val="0"/>
              </a:spcBef>
              <a:spcAft>
                <a:spcPts val="0"/>
              </a:spcAft>
              <a:buClr>
                <a:srgbClr val="595959"/>
              </a:buClr>
              <a:buSzPts val="1100"/>
              <a:buFont typeface="Proxima Nova"/>
              <a:buChar char="●"/>
            </a:pPr>
            <a:r>
              <a:rPr lang="en">
                <a:solidFill>
                  <a:srgbClr val="595959"/>
                </a:solidFill>
              </a:rPr>
              <a:t>reduces </a:t>
            </a:r>
            <a:r>
              <a:rPr b="1" lang="en">
                <a:solidFill>
                  <a:srgbClr val="595959"/>
                </a:solidFill>
              </a:rPr>
              <a:t>cost</a:t>
            </a:r>
            <a:r>
              <a:rPr lang="en">
                <a:solidFill>
                  <a:srgbClr val="595959"/>
                </a:solidFill>
              </a:rPr>
              <a:t>, </a:t>
            </a:r>
            <a:r>
              <a:rPr b="1" lang="en">
                <a:solidFill>
                  <a:srgbClr val="595959"/>
                </a:solidFill>
              </a:rPr>
              <a:t>latency</a:t>
            </a:r>
            <a:r>
              <a:rPr lang="en">
                <a:solidFill>
                  <a:srgbClr val="595959"/>
                </a:solidFill>
              </a:rPr>
              <a:t>, and </a:t>
            </a:r>
            <a:r>
              <a:rPr b="1" lang="en">
                <a:solidFill>
                  <a:srgbClr val="595959"/>
                </a:solidFill>
              </a:rPr>
              <a:t>compute</a:t>
            </a:r>
            <a:r>
              <a:rPr lang="en">
                <a:solidFill>
                  <a:srgbClr val="595959"/>
                </a:solidFill>
              </a:rPr>
              <a:t> requirements of diffusion-model by </a:t>
            </a:r>
            <a:r>
              <a:rPr b="1" lang="en">
                <a:solidFill>
                  <a:srgbClr val="595959"/>
                </a:solidFill>
              </a:rPr>
              <a:t>~20%</a:t>
            </a:r>
            <a:r>
              <a:rPr lang="en">
                <a:solidFill>
                  <a:srgbClr val="595959"/>
                </a:solidFill>
              </a:rPr>
              <a:t> on average</a:t>
            </a:r>
            <a:endParaRPr>
              <a:solidFill>
                <a:srgbClr val="595959"/>
              </a:solidFill>
            </a:endParaRPr>
          </a:p>
          <a:p>
            <a:pPr indent="-298450" lvl="0" marL="457200" rtl="0" algn="l">
              <a:lnSpc>
                <a:spcPct val="115000"/>
              </a:lnSpc>
              <a:spcBef>
                <a:spcPts val="0"/>
              </a:spcBef>
              <a:spcAft>
                <a:spcPts val="0"/>
              </a:spcAft>
              <a:buClr>
                <a:srgbClr val="595959"/>
              </a:buClr>
              <a:buSzPts val="1100"/>
              <a:buFont typeface="Proxima Nova"/>
              <a:buChar char="●"/>
            </a:pPr>
            <a:r>
              <a:rPr b="1" lang="en">
                <a:solidFill>
                  <a:srgbClr val="595959"/>
                </a:solidFill>
              </a:rPr>
              <a:t>27%</a:t>
            </a:r>
            <a:r>
              <a:rPr lang="en">
                <a:solidFill>
                  <a:srgbClr val="595959"/>
                </a:solidFill>
              </a:rPr>
              <a:t> improvement in system </a:t>
            </a:r>
            <a:r>
              <a:rPr b="1" lang="en">
                <a:solidFill>
                  <a:srgbClr val="595959"/>
                </a:solidFill>
              </a:rPr>
              <a:t>throughput</a:t>
            </a:r>
            <a:endParaRPr>
              <a:solidFill>
                <a:schemeClr val="dk1"/>
              </a:solidFill>
            </a:endParaRPr>
          </a:p>
          <a:p>
            <a:pPr indent="0" lvl="0" marL="0" rtl="0" algn="l">
              <a:spcBef>
                <a:spcPts val="1200"/>
              </a:spcBef>
              <a:spcAft>
                <a:spcPts val="0"/>
              </a:spcAft>
              <a:buNone/>
            </a:pPr>
            <a:r>
              <a:rPr lang="en">
                <a:solidFill>
                  <a:schemeClr val="dk1"/>
                </a:solidFill>
              </a:rPr>
              <a:t>User study to assess (qualitative) quality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good parity with VANILLA model</a:t>
            </a:r>
            <a:endParaRPr>
              <a:solidFill>
                <a:schemeClr val="dk1"/>
              </a:solidFill>
            </a:endParaRPr>
          </a:p>
          <a:p>
            <a:pPr indent="0" lvl="0" marL="0" rtl="0" algn="l">
              <a:spcBef>
                <a:spcPts val="0"/>
              </a:spcBef>
              <a:spcAft>
                <a:spcPts val="0"/>
              </a:spcAft>
              <a:buNone/>
            </a:pPr>
            <a:r>
              <a:rPr lang="en">
                <a:solidFill>
                  <a:schemeClr val="dk1"/>
                </a:solidFill>
              </a:rPr>
              <a:t>Ablation studies (sensitivity analysis)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embedding type</a:t>
            </a:r>
            <a:endParaRPr>
              <a:solidFill>
                <a:schemeClr val="dk1"/>
              </a:solidFill>
            </a:endParaRPr>
          </a:p>
          <a:p>
            <a:pPr indent="0" lvl="0" marL="0" rtl="0" algn="l">
              <a:lnSpc>
                <a:spcPct val="115000"/>
              </a:lnSpc>
              <a:spcBef>
                <a:spcPts val="0"/>
              </a:spcBef>
              <a:spcAft>
                <a:spcPts val="1200"/>
              </a:spcAft>
              <a:buNone/>
            </a:pPr>
            <a:r>
              <a:t/>
            </a:r>
            <a:endParaRPr b="1">
              <a:solidFill>
                <a:srgbClr val="595959"/>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b8ae2d5031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b8ae2d5031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2b8ae2d5031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2b8ae2d5031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latency and nth percentile over median values of the response latencies for approaches</a:t>
            </a:r>
            <a:endParaRPr/>
          </a:p>
          <a:p>
            <a:pPr indent="-298450" lvl="0" marL="457200" rtl="0" algn="l">
              <a:spcBef>
                <a:spcPts val="0"/>
              </a:spcBef>
              <a:spcAft>
                <a:spcPts val="0"/>
              </a:spcAft>
              <a:buSzPts val="1100"/>
              <a:buChar char="●"/>
            </a:pPr>
            <a:r>
              <a:rPr lang="en">
                <a:solidFill>
                  <a:schemeClr val="dk1"/>
                </a:solidFill>
              </a:rPr>
              <a:t>reduces overall latency compared to VANILLA</a:t>
            </a:r>
            <a:endParaRPr/>
          </a:p>
          <a:p>
            <a:pPr indent="-298450" lvl="0" marL="457200" rtl="0" algn="l">
              <a:spcBef>
                <a:spcPts val="0"/>
              </a:spcBef>
              <a:spcAft>
                <a:spcPts val="0"/>
              </a:spcAft>
              <a:buSzPts val="1100"/>
              <a:buChar char="●"/>
            </a:pPr>
            <a:r>
              <a:rPr lang="en"/>
              <a:t>NIRVANA reduces variance in latency compared to baselines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cumulative hit-rate</a:t>
            </a:r>
            <a:r>
              <a:rPr lang="en"/>
              <a:t> curve illustrates how the hit-rate varies with different values of K and plots </a:t>
            </a:r>
            <a:r>
              <a:rPr b="1" lang="en"/>
              <a:t>h(K)</a:t>
            </a:r>
            <a:r>
              <a:rPr lang="en"/>
              <a:t>.</a:t>
            </a:r>
            <a:endParaRPr/>
          </a:p>
          <a:p>
            <a:pPr indent="0" lvl="0" marL="0" rtl="0" algn="l">
              <a:spcBef>
                <a:spcPts val="0"/>
              </a:spcBef>
              <a:spcAft>
                <a:spcPts val="0"/>
              </a:spcAft>
              <a:buNone/>
            </a:pPr>
            <a:r>
              <a:rPr lang="en"/>
              <a:t>bar plot showcases the potential savings achievable at each K and the actual savings realized at specific K values. For instance, at K = 25, there is a potential savings of 50%, while the actual hit-rate is 8%, resulting in an actual savings of 4%.</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b8ae2d5031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b8ae2d5031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b8ae2d5031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b8ae2d5031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user was presented with </a:t>
            </a:r>
            <a:r>
              <a:rPr b="1" lang="en"/>
              <a:t>15 random &lt;prompt, generated-image&gt; pairs</a:t>
            </a:r>
            <a:r>
              <a:rPr lang="en"/>
              <a:t> and were asked to vote Yes, or No if they feel the generated image properly represents the given prompt</a:t>
            </a:r>
            <a:endParaRPr/>
          </a:p>
          <a:p>
            <a:pPr indent="-298450" lvl="0" marL="457200" rtl="0" algn="l">
              <a:spcBef>
                <a:spcPts val="0"/>
              </a:spcBef>
              <a:spcAft>
                <a:spcPts val="0"/>
              </a:spcAft>
              <a:buSzPts val="1100"/>
              <a:buChar char="●"/>
            </a:pPr>
            <a:r>
              <a:rPr lang="en"/>
              <a:t>5 generated by GPT-CACHE, the best performing image-retrieval based baseline</a:t>
            </a:r>
            <a:endParaRPr/>
          </a:p>
          <a:p>
            <a:pPr indent="-298450" lvl="0" marL="457200" rtl="0" algn="l">
              <a:spcBef>
                <a:spcPts val="0"/>
              </a:spcBef>
              <a:spcAft>
                <a:spcPts val="0"/>
              </a:spcAft>
              <a:buSzPts val="1100"/>
              <a:buChar char="●"/>
            </a:pPr>
            <a:r>
              <a:rPr lang="en"/>
              <a:t>5 generated by NIRVANA</a:t>
            </a:r>
            <a:endParaRPr/>
          </a:p>
          <a:p>
            <a:pPr indent="-298450" lvl="0" marL="457200" rtl="0" algn="l">
              <a:spcBef>
                <a:spcPts val="0"/>
              </a:spcBef>
              <a:spcAft>
                <a:spcPts val="0"/>
              </a:spcAft>
              <a:buSzPts val="1100"/>
              <a:buChar char="●"/>
            </a:pPr>
            <a:r>
              <a:rPr lang="en"/>
              <a:t>5 generated by VANILLA</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b8ae2d503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b8ae2d503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cache-selector selection process:</a:t>
            </a:r>
            <a:endParaRPr/>
          </a:p>
          <a:p>
            <a:pPr indent="-298450" lvl="0" marL="457200" rtl="0" algn="l">
              <a:spcBef>
                <a:spcPts val="0"/>
              </a:spcBef>
              <a:spcAft>
                <a:spcPts val="0"/>
              </a:spcAft>
              <a:buSzPts val="1100"/>
              <a:buAutoNum type="arabicPeriod"/>
            </a:pPr>
            <a:r>
              <a:rPr lang="en"/>
              <a:t>similarity between </a:t>
            </a:r>
            <a:r>
              <a:rPr lang="en"/>
              <a:t>input</a:t>
            </a:r>
            <a:r>
              <a:rPr lang="en"/>
              <a:t> prompt and cache prompt</a:t>
            </a:r>
            <a:endParaRPr/>
          </a:p>
          <a:p>
            <a:pPr indent="-298450" lvl="0" marL="457200" rtl="0" algn="l">
              <a:spcBef>
                <a:spcPts val="0"/>
              </a:spcBef>
              <a:spcAft>
                <a:spcPts val="0"/>
              </a:spcAft>
              <a:buSzPts val="1100"/>
              <a:buAutoNum type="arabicPeriod"/>
            </a:pPr>
            <a:r>
              <a:rPr lang="en"/>
              <a:t>select highest K for this similarity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 optimizations: use of lower precision, distillations, pruning, batched-inference optimizations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Increase hit rate (maybe in cases of acceptable </a:t>
            </a:r>
            <a:r>
              <a:rPr b="1" lang="en"/>
              <a:t>lower image quality</a:t>
            </a:r>
            <a:r>
              <a:rPr lang="en"/>
              <a:t>):</a:t>
            </a:r>
            <a:endParaRPr/>
          </a:p>
          <a:p>
            <a:pPr indent="-298450" lvl="0" marL="457200" rtl="0" algn="l">
              <a:spcBef>
                <a:spcPts val="0"/>
              </a:spcBef>
              <a:spcAft>
                <a:spcPts val="0"/>
              </a:spcAft>
              <a:buSzPts val="1100"/>
              <a:buChar char="●"/>
            </a:pPr>
            <a:r>
              <a:rPr lang="en"/>
              <a:t>adaptive strategies?</a:t>
            </a:r>
            <a:endParaRPr/>
          </a:p>
          <a:p>
            <a:pPr indent="-298450" lvl="1" marL="914400" rtl="0" algn="l">
              <a:spcBef>
                <a:spcPts val="0"/>
              </a:spcBef>
              <a:spcAft>
                <a:spcPts val="0"/>
              </a:spcAft>
              <a:buSzPts val="1100"/>
              <a:buChar char="○"/>
            </a:pPr>
            <a:r>
              <a:rPr lang="en"/>
              <a:t>during periods of high demand, increase influence of f or add factor for input-cache prompt similarity</a:t>
            </a:r>
            <a:endParaRPr/>
          </a:p>
          <a:p>
            <a:pPr indent="-298450" lvl="0" marL="457200" rtl="0" algn="l">
              <a:spcBef>
                <a:spcPts val="0"/>
              </a:spcBef>
              <a:spcAft>
                <a:spcPts val="0"/>
              </a:spcAft>
              <a:buSzPts val="1100"/>
              <a:buChar char="●"/>
            </a:pPr>
            <a:r>
              <a:rPr lang="en"/>
              <a:t>hybrid strategies?</a:t>
            </a:r>
            <a:endParaRPr/>
          </a:p>
          <a:p>
            <a:pPr indent="-298450" lvl="1" marL="914400" rtl="0" algn="l">
              <a:spcBef>
                <a:spcPts val="0"/>
              </a:spcBef>
              <a:spcAft>
                <a:spcPts val="0"/>
              </a:spcAft>
              <a:buSzPts val="1100"/>
              <a:buChar char="○"/>
            </a:pPr>
            <a:r>
              <a:rPr lang="en"/>
              <a:t>integrate LRU</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8fd6204c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8fd6204c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execution engine processes the received batch by running multiple iterations of the model being served and returns the generated text back to the serving system.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b8ae2d503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2b8ae2d503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68fd6204c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68fd6204c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After the execution engine processes both requests completely, it returns back the responses:</a:t>
            </a:r>
            <a:r>
              <a:rPr lang="en"/>
              <a:t> “this is great” and “you” for requests “I think” and “I love”, respectively.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68fd6204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68fd6204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problems with this general system are seen with early finishing requests and late arriving requests</a:t>
            </a:r>
            <a:endParaRPr/>
          </a:p>
          <a:p>
            <a:pPr indent="0" lvl="0" marL="0" rtl="0" algn="l">
              <a:spcBef>
                <a:spcPts val="0"/>
              </a:spcBef>
              <a:spcAft>
                <a:spcPts val="0"/>
              </a:spcAft>
              <a:buNone/>
            </a:pPr>
            <a:r>
              <a:rPr lang="en"/>
              <a:t>*Go back a few slides to illustrate this problem*</a:t>
            </a:r>
            <a:endParaRPr/>
          </a:p>
          <a:p>
            <a:pPr indent="0" lvl="0" marL="0" rtl="0" algn="l">
              <a:spcBef>
                <a:spcPts val="0"/>
              </a:spcBef>
              <a:spcAft>
                <a:spcPts val="0"/>
              </a:spcAft>
              <a:buNone/>
            </a:pPr>
            <a:r>
              <a:rPr lang="en"/>
              <a:t>To define iteration, I mean one iteration of </a:t>
            </a:r>
            <a:r>
              <a:rPr lang="en"/>
              <a:t>token generation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68fd6204c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68fd6204c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see our same two requests here</a:t>
            </a:r>
            <a:endParaRPr/>
          </a:p>
          <a:p>
            <a:pPr indent="-298450" lvl="0" marL="457200" rtl="0" algn="l">
              <a:spcBef>
                <a:spcPts val="0"/>
              </a:spcBef>
              <a:spcAft>
                <a:spcPts val="0"/>
              </a:spcAft>
              <a:buSzPts val="1100"/>
              <a:buChar char="-"/>
            </a:pPr>
            <a:r>
              <a:rPr lang="en"/>
              <a:t>Suddenly a third request of “A man” appears</a:t>
            </a:r>
            <a:endParaRPr/>
          </a:p>
          <a:p>
            <a:pPr indent="-298450" lvl="1" marL="914400" rtl="0" algn="l">
              <a:spcBef>
                <a:spcPts val="0"/>
              </a:spcBef>
              <a:spcAft>
                <a:spcPts val="0"/>
              </a:spcAft>
              <a:buSzPts val="1100"/>
              <a:buChar char="-"/>
            </a:pPr>
            <a:r>
              <a:rPr lang="en"/>
              <a:t>Because we are operating on a per-iteration basis, the execution engine only processes the next token of our started requests rescheduling them back in </a:t>
            </a:r>
            <a:r>
              <a:rPr lang="en"/>
              <a:t>the request pool</a:t>
            </a:r>
            <a:r>
              <a:rPr lang="en"/>
              <a:t> and re-batching them with the new request</a:t>
            </a:r>
            <a:endParaRPr/>
          </a:p>
          <a:p>
            <a:pPr indent="-298450" lvl="0" marL="457200" rtl="0" algn="l">
              <a:spcBef>
                <a:spcPts val="0"/>
              </a:spcBef>
              <a:spcAft>
                <a:spcPts val="0"/>
              </a:spcAft>
              <a:buSzPts val="1100"/>
              <a:buChar char="-"/>
            </a:pPr>
            <a:r>
              <a:rPr lang="en"/>
              <a:t>The execution engine now processes one iteration of these three requests, when two more appear</a:t>
            </a:r>
            <a:endParaRPr/>
          </a:p>
          <a:p>
            <a:pPr indent="-298450" lvl="0" marL="457200" rtl="0" algn="l">
              <a:spcBef>
                <a:spcPts val="0"/>
              </a:spcBef>
              <a:spcAft>
                <a:spcPts val="0"/>
              </a:spcAft>
              <a:buSzPts val="1100"/>
              <a:buChar char="-"/>
            </a:pPr>
            <a:r>
              <a:rPr lang="en"/>
              <a:t>Again the next iteration of the </a:t>
            </a:r>
            <a:r>
              <a:rPr lang="en"/>
              <a:t>batch</a:t>
            </a:r>
            <a:r>
              <a:rPr lang="en"/>
              <a:t> is processed, “I love you” is completed, and we schedule again per-iteration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gif"/><Relationship Id="rId4" Type="http://schemas.openxmlformats.org/officeDocument/2006/relationships/hyperlink" Target="https://medium.com/friendliai/orca-how-to-serve-large-scale-transformer-models-b7130e5a9cd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Uk2Be4r9IUA4DYOg_TBKdAlZu2STs_H3/view" TargetMode="External"/><Relationship Id="rId4" Type="http://schemas.openxmlformats.org/officeDocument/2006/relationships/image" Target="../media/image6.jpg"/><Relationship Id="rId5" Type="http://schemas.openxmlformats.org/officeDocument/2006/relationships/hyperlink" Target="https://medium.com/friendliai/orca-how-to-serve-large-scale-transformer-models-b7130e5a9cd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gif"/><Relationship Id="rId4" Type="http://schemas.openxmlformats.org/officeDocument/2006/relationships/hyperlink" Target="https://medium.com/friendliai/orca-how-to-serve-large-scale-transformer-models-b7130e5a9cd6"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comments" Target="../comments/commen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comments" Target="../comments/commen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hyperlink" Target="https://jalammar.github.io/illustrated-stable-diffus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hyperlink" Target="https://www.pinecone.io/learn/series/faiss/hns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omments" Target="../comments/comment3.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8.png"/><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drive.google.com/file/d/1VMA7FV0GtBkT7md_fmHpNqdICS-JftNK/view" TargetMode="External"/><Relationship Id="rId4" Type="http://schemas.openxmlformats.org/officeDocument/2006/relationships/image" Target="../media/image2.jpg"/><Relationship Id="rId5" Type="http://schemas.openxmlformats.org/officeDocument/2006/relationships/hyperlink" Target="https://medium.com/friendliai/orca-how-to-serve-large-scale-transformer-models-b7130e5a9cd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Optimizing Generative Inference</a:t>
            </a:r>
            <a:endParaRPr sz="36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1600"/>
              <a:t>Daniel Gorelik (</a:t>
            </a:r>
            <a:r>
              <a:rPr lang="en" sz="1600">
                <a:latin typeface="Courier New"/>
                <a:ea typeface="Courier New"/>
                <a:cs typeface="Courier New"/>
                <a:sym typeface="Courier New"/>
              </a:rPr>
              <a:t>djgoreli</a:t>
            </a:r>
            <a:r>
              <a:rPr lang="en" sz="1600"/>
              <a:t>), Norman Wen (</a:t>
            </a:r>
            <a:r>
              <a:rPr lang="en" sz="1600">
                <a:latin typeface="Courier New"/>
                <a:ea typeface="Courier New"/>
                <a:cs typeface="Courier New"/>
                <a:sym typeface="Courier New"/>
              </a:rPr>
              <a:t>normanqw</a:t>
            </a:r>
            <a:r>
              <a:rPr lang="en" sz="1600"/>
              <a:t>), Zhixiang Teoh (</a:t>
            </a:r>
            <a:r>
              <a:rPr lang="en" sz="1600">
                <a:latin typeface="Courier New"/>
                <a:ea typeface="Courier New"/>
                <a:cs typeface="Courier New"/>
                <a:sym typeface="Courier New"/>
              </a:rPr>
              <a:t>zhteoh</a:t>
            </a:r>
            <a:r>
              <a:rPr lang="en" sz="1600"/>
              <a:t>)</a:t>
            </a:r>
            <a:endParaRPr sz="16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pic>
        <p:nvPicPr>
          <p:cNvPr id="287" name="Google Shape;287;p22"/>
          <p:cNvPicPr preferRelativeResize="0"/>
          <p:nvPr/>
        </p:nvPicPr>
        <p:blipFill>
          <a:blip r:embed="rId3">
            <a:alphaModFix/>
          </a:blip>
          <a:stretch>
            <a:fillRect/>
          </a:stretch>
        </p:blipFill>
        <p:spPr>
          <a:xfrm>
            <a:off x="631713" y="145500"/>
            <a:ext cx="8008221" cy="4504624"/>
          </a:xfrm>
          <a:prstGeom prst="rect">
            <a:avLst/>
          </a:prstGeom>
          <a:noFill/>
          <a:ln>
            <a:noFill/>
          </a:ln>
        </p:spPr>
      </p:pic>
      <p:sp>
        <p:nvSpPr>
          <p:cNvPr id="288" name="Google Shape;2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9" name="Google Shape;289;p22"/>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4"/>
              </a:rPr>
              <a:t>PeriFlow: How to Serve Large-scale Transformer Models</a:t>
            </a:r>
            <a:r>
              <a:rPr lang="en" sz="800">
                <a:solidFill>
                  <a:srgbClr val="595959"/>
                </a:solidFill>
                <a:latin typeface="Proxima Nova"/>
                <a:ea typeface="Proxima Nova"/>
                <a:cs typeface="Proxima Nova"/>
                <a:sym typeface="Proxima Nova"/>
              </a:rPr>
              <a:t> - FriendliAI Tech &amp; Research, Jul 2022</a:t>
            </a:r>
            <a:endParaRPr sz="800">
              <a:solidFill>
                <a:srgbClr val="595959"/>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Orca: batching</a:t>
            </a:r>
            <a:endParaRPr/>
          </a:p>
        </p:txBody>
      </p:sp>
      <p:sp>
        <p:nvSpPr>
          <p:cNvPr id="295" name="Google Shape;295;p23"/>
          <p:cNvSpPr txBox="1"/>
          <p:nvPr>
            <p:ph idx="1" type="body"/>
          </p:nvPr>
        </p:nvSpPr>
        <p:spPr>
          <a:xfrm>
            <a:off x="311700" y="1152475"/>
            <a:ext cx="657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Problem 2: how to batch with iteration-level scheduling?</a:t>
            </a:r>
            <a:endParaRPr b="1"/>
          </a:p>
          <a:p>
            <a:pPr indent="-317500" lvl="1" marL="914400" rtl="0" algn="l">
              <a:spcBef>
                <a:spcPts val="0"/>
              </a:spcBef>
              <a:spcAft>
                <a:spcPts val="0"/>
              </a:spcAft>
              <a:buClr>
                <a:schemeClr val="dk1"/>
              </a:buClr>
              <a:buSzPts val="1400"/>
              <a:buChar char="○"/>
            </a:pPr>
            <a:r>
              <a:rPr lang="en"/>
              <a:t>Batching is only applicable when: </a:t>
            </a:r>
            <a:endParaRPr/>
          </a:p>
          <a:p>
            <a:pPr indent="-317500" lvl="2" marL="1371600" rtl="0" algn="l">
              <a:spcBef>
                <a:spcPts val="0"/>
              </a:spcBef>
              <a:spcAft>
                <a:spcPts val="0"/>
              </a:spcAft>
              <a:buSzPts val="1400"/>
              <a:buAutoNum type="romanLcPeriod"/>
            </a:pPr>
            <a:r>
              <a:rPr lang="en"/>
              <a:t>Requests are in the same phase (initiation vs. increment)</a:t>
            </a:r>
            <a:endParaRPr/>
          </a:p>
          <a:p>
            <a:pPr indent="-317500" lvl="2" marL="1371600" marR="0" rtl="0" algn="l">
              <a:lnSpc>
                <a:spcPct val="115000"/>
              </a:lnSpc>
              <a:spcBef>
                <a:spcPts val="0"/>
              </a:spcBef>
              <a:spcAft>
                <a:spcPts val="0"/>
              </a:spcAft>
              <a:buSzPts val="1400"/>
              <a:buAutoNum type="romanLcPeriod"/>
            </a:pPr>
            <a:r>
              <a:rPr lang="en"/>
              <a:t>Requests have the same length</a:t>
            </a:r>
            <a:endParaRPr/>
          </a:p>
          <a:p>
            <a:pPr indent="-317500" lvl="1" marL="914400" marR="0" rtl="0" algn="l">
              <a:lnSpc>
                <a:spcPct val="115000"/>
              </a:lnSpc>
              <a:spcBef>
                <a:spcPts val="0"/>
              </a:spcBef>
              <a:spcAft>
                <a:spcPts val="0"/>
              </a:spcAft>
              <a:buSzPts val="1400"/>
              <a:buChar char="○"/>
            </a:pPr>
            <a:r>
              <a:rPr lang="en"/>
              <a:t>Attention op cannot be batched as tensors are not the same shape</a:t>
            </a:r>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SzPts val="1800"/>
              <a:buChar char="●"/>
            </a:pPr>
            <a:r>
              <a:rPr b="1" lang="en"/>
              <a:t>Solution 2: selective batching</a:t>
            </a:r>
            <a:endParaRPr b="1"/>
          </a:p>
          <a:p>
            <a:pPr indent="-317500" lvl="1" marL="914400" rtl="0" algn="l">
              <a:spcBef>
                <a:spcPts val="0"/>
              </a:spcBef>
              <a:spcAft>
                <a:spcPts val="0"/>
              </a:spcAft>
              <a:buSzPts val="1400"/>
              <a:buChar char="○"/>
            </a:pPr>
            <a:r>
              <a:rPr lang="en"/>
              <a:t>Apply batching to non-attention ops together</a:t>
            </a:r>
            <a:endParaRPr/>
          </a:p>
          <a:p>
            <a:pPr indent="-317500" lvl="1" marL="914400" rtl="0" algn="l">
              <a:spcBef>
                <a:spcPts val="0"/>
              </a:spcBef>
              <a:spcAft>
                <a:spcPts val="0"/>
              </a:spcAft>
              <a:buSzPts val="1400"/>
              <a:buChar char="○"/>
            </a:pPr>
            <a:r>
              <a:rPr lang="en"/>
              <a:t>For attention op, split batch by request and apply token-wise</a:t>
            </a:r>
            <a:endParaRPr/>
          </a:p>
        </p:txBody>
      </p:sp>
      <p:pic>
        <p:nvPicPr>
          <p:cNvPr id="296" name="Google Shape;296;p23"/>
          <p:cNvPicPr preferRelativeResize="0"/>
          <p:nvPr/>
        </p:nvPicPr>
        <p:blipFill>
          <a:blip r:embed="rId3">
            <a:alphaModFix/>
          </a:blip>
          <a:stretch>
            <a:fillRect/>
          </a:stretch>
        </p:blipFill>
        <p:spPr>
          <a:xfrm>
            <a:off x="6890975" y="1266875"/>
            <a:ext cx="2102300" cy="1347800"/>
          </a:xfrm>
          <a:prstGeom prst="rect">
            <a:avLst/>
          </a:prstGeom>
          <a:noFill/>
          <a:ln>
            <a:noFill/>
          </a:ln>
        </p:spPr>
      </p:pic>
      <p:cxnSp>
        <p:nvCxnSpPr>
          <p:cNvPr id="297" name="Google Shape;297;p23"/>
          <p:cNvCxnSpPr/>
          <p:nvPr/>
        </p:nvCxnSpPr>
        <p:spPr>
          <a:xfrm>
            <a:off x="1374675" y="1920850"/>
            <a:ext cx="4818900" cy="0"/>
          </a:xfrm>
          <a:prstGeom prst="straightConnector1">
            <a:avLst/>
          </a:prstGeom>
          <a:noFill/>
          <a:ln cap="flat" cmpd="sng" w="9525">
            <a:solidFill>
              <a:srgbClr val="FF0000"/>
            </a:solidFill>
            <a:prstDash val="solid"/>
            <a:round/>
            <a:headEnd len="med" w="med" type="none"/>
            <a:tailEnd len="med" w="med" type="none"/>
          </a:ln>
        </p:spPr>
      </p:cxnSp>
      <p:cxnSp>
        <p:nvCxnSpPr>
          <p:cNvPr id="298" name="Google Shape;298;p23"/>
          <p:cNvCxnSpPr/>
          <p:nvPr/>
        </p:nvCxnSpPr>
        <p:spPr>
          <a:xfrm>
            <a:off x="1367775" y="2162500"/>
            <a:ext cx="2872200" cy="0"/>
          </a:xfrm>
          <a:prstGeom prst="straightConnector1">
            <a:avLst/>
          </a:prstGeom>
          <a:noFill/>
          <a:ln cap="flat" cmpd="sng" w="9525">
            <a:solidFill>
              <a:srgbClr val="FF0000"/>
            </a:solidFill>
            <a:prstDash val="solid"/>
            <a:round/>
            <a:headEnd len="med" w="med" type="none"/>
            <a:tailEnd len="med" w="med" type="none"/>
          </a:ln>
        </p:spPr>
      </p:cxnSp>
      <p:pic>
        <p:nvPicPr>
          <p:cNvPr id="299" name="Google Shape;299;p23"/>
          <p:cNvPicPr preferRelativeResize="0"/>
          <p:nvPr/>
        </p:nvPicPr>
        <p:blipFill>
          <a:blip r:embed="rId4">
            <a:alphaModFix/>
          </a:blip>
          <a:stretch>
            <a:fillRect/>
          </a:stretch>
        </p:blipFill>
        <p:spPr>
          <a:xfrm>
            <a:off x="6193575" y="3255007"/>
            <a:ext cx="2799700" cy="1772668"/>
          </a:xfrm>
          <a:prstGeom prst="rect">
            <a:avLst/>
          </a:prstGeom>
          <a:noFill/>
          <a:ln>
            <a:noFill/>
          </a:ln>
        </p:spPr>
      </p:pic>
      <p:sp>
        <p:nvSpPr>
          <p:cNvPr id="300" name="Google Shape;300;p23"/>
          <p:cNvSpPr txBox="1"/>
          <p:nvPr/>
        </p:nvSpPr>
        <p:spPr>
          <a:xfrm>
            <a:off x="6096000" y="2952400"/>
            <a:ext cx="1056300" cy="24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Transformer</a:t>
            </a:r>
            <a:endParaRPr sz="1200">
              <a:solidFill>
                <a:schemeClr val="dk2"/>
              </a:solidFill>
              <a:latin typeface="Proxima Nova"/>
              <a:ea typeface="Proxima Nova"/>
              <a:cs typeface="Proxima Nova"/>
              <a:sym typeface="Proxima Nova"/>
            </a:endParaRPr>
          </a:p>
        </p:txBody>
      </p:sp>
      <p:sp>
        <p:nvSpPr>
          <p:cNvPr id="301" name="Google Shape;3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4" title="solution2-halfspeed.mp4">
            <a:hlinkClick r:id="rId3"/>
          </p:cNvPr>
          <p:cNvPicPr preferRelativeResize="0"/>
          <p:nvPr/>
        </p:nvPicPr>
        <p:blipFill>
          <a:blip r:embed="rId4">
            <a:alphaModFix/>
          </a:blip>
          <a:stretch>
            <a:fillRect/>
          </a:stretch>
        </p:blipFill>
        <p:spPr>
          <a:xfrm>
            <a:off x="822988" y="186925"/>
            <a:ext cx="7498025" cy="4411850"/>
          </a:xfrm>
          <a:prstGeom prst="rect">
            <a:avLst/>
          </a:prstGeom>
          <a:noFill/>
          <a:ln>
            <a:noFill/>
          </a:ln>
        </p:spPr>
      </p:pic>
      <p:sp>
        <p:nvSpPr>
          <p:cNvPr id="307" name="Google Shape;30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24"/>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5"/>
              </a:rPr>
              <a:t>PeriFlow: How to Serve Large-scale Transformer Models</a:t>
            </a:r>
            <a:r>
              <a:rPr lang="en" sz="800">
                <a:solidFill>
                  <a:srgbClr val="595959"/>
                </a:solidFill>
                <a:latin typeface="Proxima Nova"/>
                <a:ea typeface="Proxima Nova"/>
                <a:cs typeface="Proxima Nova"/>
                <a:sym typeface="Proxima Nova"/>
              </a:rPr>
              <a:t> - FriendliAI Tech &amp; Research, Jul 2022</a:t>
            </a:r>
            <a:endParaRPr sz="800">
              <a:solidFill>
                <a:srgbClr val="59595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pic>
        <p:nvPicPr>
          <p:cNvPr id="313" name="Google Shape;313;p25"/>
          <p:cNvPicPr preferRelativeResize="0"/>
          <p:nvPr/>
        </p:nvPicPr>
        <p:blipFill>
          <a:blip r:embed="rId3">
            <a:alphaModFix/>
          </a:blip>
          <a:stretch>
            <a:fillRect/>
          </a:stretch>
        </p:blipFill>
        <p:spPr>
          <a:xfrm>
            <a:off x="631713" y="166225"/>
            <a:ext cx="8008221" cy="4504624"/>
          </a:xfrm>
          <a:prstGeom prst="rect">
            <a:avLst/>
          </a:prstGeom>
          <a:noFill/>
          <a:ln>
            <a:noFill/>
          </a:ln>
        </p:spPr>
      </p:pic>
      <p:sp>
        <p:nvSpPr>
          <p:cNvPr id="314" name="Google Shape;314;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25"/>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4"/>
              </a:rPr>
              <a:t>PeriFlow: How to Serve Large-scale Transformer Models</a:t>
            </a:r>
            <a:r>
              <a:rPr lang="en" sz="800">
                <a:solidFill>
                  <a:srgbClr val="595959"/>
                </a:solidFill>
                <a:latin typeface="Proxima Nova"/>
                <a:ea typeface="Proxima Nova"/>
                <a:cs typeface="Proxima Nova"/>
                <a:sym typeface="Proxima Nova"/>
              </a:rPr>
              <a:t> - FriendliAI Tech &amp; Research, Jul 2022</a:t>
            </a:r>
            <a:endParaRPr sz="800">
              <a:solidFill>
                <a:srgbClr val="595959"/>
              </a:solidFill>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Orca: s</a:t>
            </a:r>
            <a:r>
              <a:rPr lang="en"/>
              <a:t>ystem architecture</a:t>
            </a:r>
            <a:endParaRPr/>
          </a:p>
        </p:txBody>
      </p:sp>
      <p:sp>
        <p:nvSpPr>
          <p:cNvPr id="321" name="Google Shape;321;p26"/>
          <p:cNvSpPr txBox="1"/>
          <p:nvPr>
            <p:ph idx="1" type="body"/>
          </p:nvPr>
        </p:nvSpPr>
        <p:spPr>
          <a:xfrm>
            <a:off x="311700" y="1152475"/>
            <a:ext cx="4708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Orca </a:t>
            </a:r>
            <a:r>
              <a:rPr lang="en"/>
              <a:t>employs</a:t>
            </a:r>
            <a:r>
              <a:rPr lang="en"/>
              <a:t> model parallelism and pipeline </a:t>
            </a:r>
            <a:r>
              <a:rPr lang="en"/>
              <a:t>parallelism</a:t>
            </a:r>
            <a:r>
              <a:rPr lang="en"/>
              <a:t> in a system similar to Megatron-LM¹ and </a:t>
            </a:r>
            <a:r>
              <a:rPr lang="en"/>
              <a:t>FasterTransformer²</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Scheduling is performed with a simple first-come-first-served algorithm and configurable max batch size</a:t>
            </a:r>
            <a:endParaRPr/>
          </a:p>
        </p:txBody>
      </p:sp>
      <p:pic>
        <p:nvPicPr>
          <p:cNvPr id="322" name="Google Shape;322;p26"/>
          <p:cNvPicPr preferRelativeResize="0"/>
          <p:nvPr/>
        </p:nvPicPr>
        <p:blipFill>
          <a:blip r:embed="rId3">
            <a:alphaModFix/>
          </a:blip>
          <a:stretch>
            <a:fillRect/>
          </a:stretch>
        </p:blipFill>
        <p:spPr>
          <a:xfrm>
            <a:off x="5019950" y="445025"/>
            <a:ext cx="3901400" cy="1705400"/>
          </a:xfrm>
          <a:prstGeom prst="rect">
            <a:avLst/>
          </a:prstGeom>
          <a:noFill/>
          <a:ln>
            <a:noFill/>
          </a:ln>
        </p:spPr>
      </p:pic>
      <p:sp>
        <p:nvSpPr>
          <p:cNvPr id="323" name="Google Shape;323;p26"/>
          <p:cNvSpPr txBox="1"/>
          <p:nvPr/>
        </p:nvSpPr>
        <p:spPr>
          <a:xfrm>
            <a:off x="311700" y="4613425"/>
            <a:ext cx="74427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Proxima Nova"/>
                <a:ea typeface="Proxima Nova"/>
                <a:cs typeface="Proxima Nova"/>
                <a:sym typeface="Proxima Nova"/>
              </a:rPr>
              <a:t>¹Megatron-LM. Retrieved Dec 13, 2021 from https: //github.com/NVIDIA/Megatron-LM. </a:t>
            </a:r>
            <a:endParaRPr sz="800">
              <a:solidFill>
                <a:schemeClr val="dk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800">
                <a:solidFill>
                  <a:schemeClr val="dk2"/>
                </a:solidFill>
                <a:latin typeface="Proxima Nova"/>
                <a:ea typeface="Proxima Nova"/>
                <a:cs typeface="Proxima Nova"/>
                <a:sym typeface="Proxima Nova"/>
              </a:rPr>
              <a:t>²NVIDIA FasterTransformer. Retrieved Dec 13, 2021 from https://github.com/NVIDIA/ FasterTransformer.</a:t>
            </a:r>
            <a:endParaRPr sz="800">
              <a:solidFill>
                <a:schemeClr val="dk2"/>
              </a:solidFill>
              <a:latin typeface="Proxima Nova"/>
              <a:ea typeface="Proxima Nova"/>
              <a:cs typeface="Proxima Nova"/>
              <a:sym typeface="Proxima Nova"/>
            </a:endParaRPr>
          </a:p>
        </p:txBody>
      </p:sp>
      <p:pic>
        <p:nvPicPr>
          <p:cNvPr id="324" name="Google Shape;324;p26"/>
          <p:cNvPicPr preferRelativeResize="0"/>
          <p:nvPr/>
        </p:nvPicPr>
        <p:blipFill>
          <a:blip r:embed="rId4">
            <a:alphaModFix/>
          </a:blip>
          <a:stretch>
            <a:fillRect/>
          </a:stretch>
        </p:blipFill>
        <p:spPr>
          <a:xfrm>
            <a:off x="4992300" y="2571750"/>
            <a:ext cx="3956700" cy="2253121"/>
          </a:xfrm>
          <a:prstGeom prst="rect">
            <a:avLst/>
          </a:prstGeom>
          <a:noFill/>
          <a:ln>
            <a:noFill/>
          </a:ln>
        </p:spPr>
      </p:pic>
      <p:sp>
        <p:nvSpPr>
          <p:cNvPr id="325" name="Google Shape;325;p26"/>
          <p:cNvSpPr/>
          <p:nvPr/>
        </p:nvSpPr>
        <p:spPr>
          <a:xfrm>
            <a:off x="7284525" y="2289150"/>
            <a:ext cx="207000" cy="282600"/>
          </a:xfrm>
          <a:prstGeom prst="down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26" name="Google Shape;32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7"/>
          <p:cNvPicPr preferRelativeResize="0"/>
          <p:nvPr/>
        </p:nvPicPr>
        <p:blipFill>
          <a:blip r:embed="rId3">
            <a:alphaModFix/>
          </a:blip>
          <a:stretch>
            <a:fillRect/>
          </a:stretch>
        </p:blipFill>
        <p:spPr>
          <a:xfrm>
            <a:off x="5076900" y="715976"/>
            <a:ext cx="3895675" cy="3711525"/>
          </a:xfrm>
          <a:prstGeom prst="rect">
            <a:avLst/>
          </a:prstGeom>
          <a:noFill/>
          <a:ln>
            <a:noFill/>
          </a:ln>
        </p:spPr>
      </p:pic>
      <p:sp>
        <p:nvSpPr>
          <p:cNvPr id="332" name="Google Shape;332;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Orca: results</a:t>
            </a:r>
            <a:endParaRPr/>
          </a:p>
        </p:txBody>
      </p:sp>
      <p:sp>
        <p:nvSpPr>
          <p:cNvPr id="333" name="Google Shape;333;p27"/>
          <p:cNvSpPr txBox="1"/>
          <p:nvPr>
            <p:ph idx="1" type="body"/>
          </p:nvPr>
        </p:nvSpPr>
        <p:spPr>
          <a:xfrm>
            <a:off x="311700" y="1152475"/>
            <a:ext cx="4929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Orca outperforms FasterTransformer (baseline) under every level of load in terms of both latency and throughput</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When providing the same latency on GPT-3 175B, Orca improved request throughput compared to FasterTransformer by </a:t>
            </a:r>
            <a:r>
              <a:rPr b="1" lang="en"/>
              <a:t>36.9x</a:t>
            </a:r>
            <a:endParaRPr/>
          </a:p>
        </p:txBody>
      </p:sp>
      <p:sp>
        <p:nvSpPr>
          <p:cNvPr id="334" name="Google Shape;3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2800"/>
              <a:t>Efficient Memory Management for Large Language</a:t>
            </a:r>
            <a:endParaRPr sz="2800"/>
          </a:p>
          <a:p>
            <a:pPr indent="0" lvl="0" marL="0" rtl="0" algn="ctr">
              <a:spcBef>
                <a:spcPts val="0"/>
              </a:spcBef>
              <a:spcAft>
                <a:spcPts val="0"/>
              </a:spcAft>
              <a:buNone/>
            </a:pPr>
            <a:r>
              <a:rPr lang="en" sz="2800"/>
              <a:t>Model Serving with </a:t>
            </a:r>
            <a:r>
              <a:rPr lang="en" sz="2800">
                <a:latin typeface="Courier New"/>
                <a:ea typeface="Courier New"/>
                <a:cs typeface="Courier New"/>
                <a:sym typeface="Courier New"/>
              </a:rPr>
              <a:t>PagedAttention</a:t>
            </a:r>
            <a:r>
              <a:rPr lang="en" sz="2800"/>
              <a:t>*</a:t>
            </a:r>
            <a:endParaRPr sz="2800">
              <a:latin typeface="Courier New"/>
              <a:ea typeface="Courier New"/>
              <a:cs typeface="Courier New"/>
              <a:sym typeface="Courier New"/>
            </a:endParaRPr>
          </a:p>
        </p:txBody>
      </p:sp>
      <p:sp>
        <p:nvSpPr>
          <p:cNvPr id="340" name="Google Shape;340;p2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Woosuk Kwon, Zhuohan Li, Siyuan Zhuang, Ying Sheng, Lianmin Zheng, Cody Hao Yu, </a:t>
            </a:r>
            <a:endParaRPr/>
          </a:p>
          <a:p>
            <a:pPr indent="0" lvl="0" marL="0" rtl="0" algn="ctr">
              <a:spcBef>
                <a:spcPts val="0"/>
              </a:spcBef>
              <a:spcAft>
                <a:spcPts val="0"/>
              </a:spcAft>
              <a:buNone/>
            </a:pPr>
            <a:r>
              <a:rPr lang="en"/>
              <a:t>Joseph E. Gonzalez, Hao Zhang, Ion Stoica</a:t>
            </a:r>
            <a:endParaRPr/>
          </a:p>
        </p:txBody>
      </p:sp>
      <p:sp>
        <p:nvSpPr>
          <p:cNvPr id="341" name="Google Shape;341;p28"/>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95959"/>
                </a:solidFill>
                <a:latin typeface="Proxima Nova"/>
                <a:ea typeface="Proxima Nova"/>
                <a:cs typeface="Proxima Nova"/>
                <a:sym typeface="Proxima Nova"/>
              </a:rPr>
              <a:t>*SOSP 2023</a:t>
            </a:r>
            <a:endParaRPr sz="800">
              <a:solidFill>
                <a:srgbClr val="595959"/>
              </a:solidFill>
              <a:latin typeface="Proxima Nova"/>
              <a:ea typeface="Proxima Nova"/>
              <a:cs typeface="Proxima Nova"/>
              <a:sym typeface="Proxima Nova"/>
            </a:endParaRPr>
          </a:p>
        </p:txBody>
      </p:sp>
      <p:sp>
        <p:nvSpPr>
          <p:cNvPr id="342" name="Google Shape;342;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9"/>
          <p:cNvSpPr/>
          <p:nvPr/>
        </p:nvSpPr>
        <p:spPr>
          <a:xfrm>
            <a:off x="3697388" y="1749313"/>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8" name="Google Shape;348;p29"/>
          <p:cNvSpPr txBox="1"/>
          <p:nvPr>
            <p:ph type="title"/>
          </p:nvPr>
        </p:nvSpPr>
        <p:spPr>
          <a:xfrm>
            <a:off x="311700" y="263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 inference recap: KV Cache</a:t>
            </a:r>
            <a:endParaRPr/>
          </a:p>
        </p:txBody>
      </p:sp>
      <p:sp>
        <p:nvSpPr>
          <p:cNvPr id="349" name="Google Shape;349;p29"/>
          <p:cNvSpPr txBox="1"/>
          <p:nvPr/>
        </p:nvSpPr>
        <p:spPr>
          <a:xfrm>
            <a:off x="280200" y="4883400"/>
            <a:ext cx="8480700" cy="2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latin typeface="Proxima Nova"/>
                <a:ea typeface="Proxima Nova"/>
                <a:cs typeface="Proxima Nova"/>
                <a:sym typeface="Proxima Nova"/>
              </a:rPr>
              <a:t>https://developer.nvidia.com/blog/accelerated-inference-for-large-transformer-models-using-nvidia-fastertransformer-and-nvidia-triton-inference-server/</a:t>
            </a:r>
            <a:endParaRPr sz="700">
              <a:solidFill>
                <a:schemeClr val="dk2"/>
              </a:solidFill>
              <a:latin typeface="Proxima Nova"/>
              <a:ea typeface="Proxima Nova"/>
              <a:cs typeface="Proxima Nova"/>
              <a:sym typeface="Proxima Nova"/>
            </a:endParaRPr>
          </a:p>
        </p:txBody>
      </p:sp>
      <p:grpSp>
        <p:nvGrpSpPr>
          <p:cNvPr id="350" name="Google Shape;350;p29"/>
          <p:cNvGrpSpPr/>
          <p:nvPr/>
        </p:nvGrpSpPr>
        <p:grpSpPr>
          <a:xfrm>
            <a:off x="1124654" y="3562891"/>
            <a:ext cx="1136760" cy="628461"/>
            <a:chOff x="7601725" y="3382025"/>
            <a:chExt cx="964500" cy="390300"/>
          </a:xfrm>
        </p:grpSpPr>
        <p:sp>
          <p:nvSpPr>
            <p:cNvPr id="351" name="Google Shape;351;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52" name="Google Shape;352;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353" name="Google Shape;353;p29"/>
          <p:cNvGrpSpPr/>
          <p:nvPr/>
        </p:nvGrpSpPr>
        <p:grpSpPr>
          <a:xfrm>
            <a:off x="1124654" y="2726100"/>
            <a:ext cx="1136760" cy="628461"/>
            <a:chOff x="7601725" y="3382025"/>
            <a:chExt cx="964500" cy="390300"/>
          </a:xfrm>
        </p:grpSpPr>
        <p:sp>
          <p:nvSpPr>
            <p:cNvPr id="354" name="Google Shape;354;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55" name="Google Shape;355;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grpSp>
        <p:nvGrpSpPr>
          <p:cNvPr id="356" name="Google Shape;356;p29"/>
          <p:cNvGrpSpPr/>
          <p:nvPr/>
        </p:nvGrpSpPr>
        <p:grpSpPr>
          <a:xfrm>
            <a:off x="1124654" y="1889310"/>
            <a:ext cx="1136760" cy="628461"/>
            <a:chOff x="7601725" y="3382025"/>
            <a:chExt cx="964500" cy="390300"/>
          </a:xfrm>
        </p:grpSpPr>
        <p:sp>
          <p:nvSpPr>
            <p:cNvPr id="357" name="Google Shape;357;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58" name="Google Shape;358;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359" name="Google Shape;359;p29"/>
          <p:cNvCxnSpPr>
            <a:stCxn id="352" idx="0"/>
            <a:endCxn id="355" idx="2"/>
          </p:cNvCxnSpPr>
          <p:nvPr/>
        </p:nvCxnSpPr>
        <p:spPr>
          <a:xfrm rot="10800000">
            <a:off x="1693034" y="3354691"/>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360" name="Google Shape;360;p29"/>
          <p:cNvCxnSpPr>
            <a:stCxn id="355" idx="0"/>
            <a:endCxn id="358" idx="2"/>
          </p:cNvCxnSpPr>
          <p:nvPr/>
        </p:nvCxnSpPr>
        <p:spPr>
          <a:xfrm rot="10800000">
            <a:off x="1693034" y="2517900"/>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361" name="Google Shape;361;p29"/>
          <p:cNvGrpSpPr/>
          <p:nvPr/>
        </p:nvGrpSpPr>
        <p:grpSpPr>
          <a:xfrm>
            <a:off x="280193" y="4439809"/>
            <a:ext cx="852962" cy="328984"/>
            <a:chOff x="2258686" y="3416500"/>
            <a:chExt cx="1056300" cy="390300"/>
          </a:xfrm>
        </p:grpSpPr>
        <p:sp>
          <p:nvSpPr>
            <p:cNvPr id="362" name="Google Shape;362;p2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3" name="Google Shape;363;p29"/>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a:t>
              </a:r>
              <a:endParaRPr i="1">
                <a:solidFill>
                  <a:schemeClr val="dk2"/>
                </a:solidFill>
                <a:latin typeface="Proxima Nova"/>
                <a:ea typeface="Proxima Nova"/>
                <a:cs typeface="Proxima Nova"/>
                <a:sym typeface="Proxima Nova"/>
              </a:endParaRPr>
            </a:p>
          </p:txBody>
        </p:sp>
      </p:grpSp>
      <p:grpSp>
        <p:nvGrpSpPr>
          <p:cNvPr id="364" name="Google Shape;364;p29"/>
          <p:cNvGrpSpPr/>
          <p:nvPr/>
        </p:nvGrpSpPr>
        <p:grpSpPr>
          <a:xfrm>
            <a:off x="1266561" y="4439809"/>
            <a:ext cx="852962" cy="328984"/>
            <a:chOff x="2258686" y="3416500"/>
            <a:chExt cx="1056300" cy="390300"/>
          </a:xfrm>
        </p:grpSpPr>
        <p:sp>
          <p:nvSpPr>
            <p:cNvPr id="365" name="Google Shape;365;p2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6" name="Google Shape;366;p29"/>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think</a:t>
              </a:r>
              <a:endParaRPr i="1">
                <a:solidFill>
                  <a:schemeClr val="dk2"/>
                </a:solidFill>
                <a:latin typeface="Proxima Nova"/>
                <a:ea typeface="Proxima Nova"/>
                <a:cs typeface="Proxima Nova"/>
                <a:sym typeface="Proxima Nova"/>
              </a:endParaRPr>
            </a:p>
          </p:txBody>
        </p:sp>
      </p:grpSp>
      <p:grpSp>
        <p:nvGrpSpPr>
          <p:cNvPr id="367" name="Google Shape;367;p29"/>
          <p:cNvGrpSpPr/>
          <p:nvPr/>
        </p:nvGrpSpPr>
        <p:grpSpPr>
          <a:xfrm>
            <a:off x="2252911" y="4439809"/>
            <a:ext cx="852962" cy="328984"/>
            <a:chOff x="2258686" y="3416500"/>
            <a:chExt cx="1056300" cy="390300"/>
          </a:xfrm>
        </p:grpSpPr>
        <p:sp>
          <p:nvSpPr>
            <p:cNvPr id="368" name="Google Shape;368;p2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69" name="Google Shape;369;p29"/>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this</a:t>
              </a:r>
              <a:endParaRPr i="1">
                <a:solidFill>
                  <a:schemeClr val="dk2"/>
                </a:solidFill>
                <a:latin typeface="Proxima Nova"/>
                <a:ea typeface="Proxima Nova"/>
                <a:cs typeface="Proxima Nova"/>
                <a:sym typeface="Proxima Nova"/>
              </a:endParaRPr>
            </a:p>
          </p:txBody>
        </p:sp>
      </p:grpSp>
      <p:cxnSp>
        <p:nvCxnSpPr>
          <p:cNvPr id="370" name="Google Shape;370;p29"/>
          <p:cNvCxnSpPr>
            <a:endCxn id="371" idx="2"/>
          </p:cNvCxnSpPr>
          <p:nvPr/>
        </p:nvCxnSpPr>
        <p:spPr>
          <a:xfrm rot="10800000">
            <a:off x="1693233" y="1589534"/>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372" name="Google Shape;372;p29"/>
          <p:cNvSpPr/>
          <p:nvPr/>
        </p:nvSpPr>
        <p:spPr>
          <a:xfrm>
            <a:off x="1266686" y="1263595"/>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1" name="Google Shape;371;p29"/>
          <p:cNvSpPr txBox="1"/>
          <p:nvPr/>
        </p:nvSpPr>
        <p:spPr>
          <a:xfrm>
            <a:off x="1319133" y="1260434"/>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is</a:t>
            </a:r>
            <a:endParaRPr i="1">
              <a:solidFill>
                <a:schemeClr val="dk2"/>
              </a:solidFill>
              <a:latin typeface="Proxima Nova"/>
              <a:ea typeface="Proxima Nova"/>
              <a:cs typeface="Proxima Nova"/>
              <a:sym typeface="Proxima Nova"/>
            </a:endParaRPr>
          </a:p>
        </p:txBody>
      </p:sp>
      <p:cxnSp>
        <p:nvCxnSpPr>
          <p:cNvPr id="373" name="Google Shape;373;p29"/>
          <p:cNvCxnSpPr>
            <a:endCxn id="352" idx="2"/>
          </p:cNvCxnSpPr>
          <p:nvPr/>
        </p:nvCxnSpPr>
        <p:spPr>
          <a:xfrm rot="10800000">
            <a:off x="1693034" y="4191352"/>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374" name="Google Shape;374;p29"/>
          <p:cNvSpPr/>
          <p:nvPr/>
        </p:nvSpPr>
        <p:spPr>
          <a:xfrm>
            <a:off x="947388" y="1749275"/>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5" name="Google Shape;375;p29"/>
          <p:cNvSpPr txBox="1"/>
          <p:nvPr/>
        </p:nvSpPr>
        <p:spPr>
          <a:xfrm>
            <a:off x="1228688" y="886675"/>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1</a:t>
            </a:r>
            <a:endParaRPr sz="1200">
              <a:solidFill>
                <a:schemeClr val="dk2"/>
              </a:solidFill>
              <a:latin typeface="Proxima Nova"/>
              <a:ea typeface="Proxima Nova"/>
              <a:cs typeface="Proxima Nova"/>
              <a:sym typeface="Proxima Nova"/>
            </a:endParaRPr>
          </a:p>
        </p:txBody>
      </p:sp>
      <p:grpSp>
        <p:nvGrpSpPr>
          <p:cNvPr id="376" name="Google Shape;376;p29"/>
          <p:cNvGrpSpPr/>
          <p:nvPr/>
        </p:nvGrpSpPr>
        <p:grpSpPr>
          <a:xfrm>
            <a:off x="3874654" y="3562929"/>
            <a:ext cx="1136760" cy="628461"/>
            <a:chOff x="7601725" y="3382025"/>
            <a:chExt cx="964500" cy="390300"/>
          </a:xfrm>
        </p:grpSpPr>
        <p:sp>
          <p:nvSpPr>
            <p:cNvPr id="377" name="Google Shape;377;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78" name="Google Shape;378;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379" name="Google Shape;379;p29"/>
          <p:cNvGrpSpPr/>
          <p:nvPr/>
        </p:nvGrpSpPr>
        <p:grpSpPr>
          <a:xfrm>
            <a:off x="3874654" y="1889347"/>
            <a:ext cx="1136760" cy="628461"/>
            <a:chOff x="7601725" y="3382025"/>
            <a:chExt cx="964500" cy="390300"/>
          </a:xfrm>
        </p:grpSpPr>
        <p:sp>
          <p:nvSpPr>
            <p:cNvPr id="380" name="Google Shape;380;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1" name="Google Shape;381;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382" name="Google Shape;382;p29"/>
          <p:cNvCxnSpPr>
            <a:stCxn id="378" idx="0"/>
            <a:endCxn id="383" idx="2"/>
          </p:cNvCxnSpPr>
          <p:nvPr/>
        </p:nvCxnSpPr>
        <p:spPr>
          <a:xfrm rot="10800000">
            <a:off x="4443034" y="3354729"/>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384" name="Google Shape;384;p29"/>
          <p:cNvCxnSpPr>
            <a:stCxn id="383" idx="0"/>
            <a:endCxn id="381" idx="2"/>
          </p:cNvCxnSpPr>
          <p:nvPr/>
        </p:nvCxnSpPr>
        <p:spPr>
          <a:xfrm rot="10800000">
            <a:off x="4443034" y="2517938"/>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385" name="Google Shape;385;p29"/>
          <p:cNvGrpSpPr/>
          <p:nvPr/>
        </p:nvGrpSpPr>
        <p:grpSpPr>
          <a:xfrm>
            <a:off x="4016561" y="4439846"/>
            <a:ext cx="852962" cy="328984"/>
            <a:chOff x="2258686" y="3416500"/>
            <a:chExt cx="1056300" cy="390300"/>
          </a:xfrm>
        </p:grpSpPr>
        <p:sp>
          <p:nvSpPr>
            <p:cNvPr id="386" name="Google Shape;386;p2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7" name="Google Shape;387;p29"/>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is</a:t>
              </a:r>
              <a:endParaRPr i="1">
                <a:solidFill>
                  <a:schemeClr val="dk2"/>
                </a:solidFill>
                <a:latin typeface="Proxima Nova"/>
                <a:ea typeface="Proxima Nova"/>
                <a:cs typeface="Proxima Nova"/>
                <a:sym typeface="Proxima Nova"/>
              </a:endParaRPr>
            </a:p>
          </p:txBody>
        </p:sp>
      </p:grpSp>
      <p:cxnSp>
        <p:nvCxnSpPr>
          <p:cNvPr id="388" name="Google Shape;388;p29"/>
          <p:cNvCxnSpPr>
            <a:endCxn id="389" idx="2"/>
          </p:cNvCxnSpPr>
          <p:nvPr/>
        </p:nvCxnSpPr>
        <p:spPr>
          <a:xfrm rot="10800000">
            <a:off x="4443233" y="1589571"/>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390" name="Google Shape;390;p29"/>
          <p:cNvSpPr/>
          <p:nvPr/>
        </p:nvSpPr>
        <p:spPr>
          <a:xfrm>
            <a:off x="4016686" y="1263632"/>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9" name="Google Shape;389;p29"/>
          <p:cNvSpPr txBox="1"/>
          <p:nvPr/>
        </p:nvSpPr>
        <p:spPr>
          <a:xfrm>
            <a:off x="4069133" y="1260471"/>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great</a:t>
            </a:r>
            <a:endParaRPr i="1">
              <a:solidFill>
                <a:schemeClr val="dk2"/>
              </a:solidFill>
              <a:latin typeface="Proxima Nova"/>
              <a:ea typeface="Proxima Nova"/>
              <a:cs typeface="Proxima Nova"/>
              <a:sym typeface="Proxima Nova"/>
            </a:endParaRPr>
          </a:p>
        </p:txBody>
      </p:sp>
      <p:cxnSp>
        <p:nvCxnSpPr>
          <p:cNvPr id="391" name="Google Shape;391;p29"/>
          <p:cNvCxnSpPr>
            <a:endCxn id="378" idx="2"/>
          </p:cNvCxnSpPr>
          <p:nvPr/>
        </p:nvCxnSpPr>
        <p:spPr>
          <a:xfrm rot="10800000">
            <a:off x="4443034" y="4191390"/>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392" name="Google Shape;392;p29"/>
          <p:cNvSpPr txBox="1"/>
          <p:nvPr/>
        </p:nvSpPr>
        <p:spPr>
          <a:xfrm>
            <a:off x="3978488" y="886663"/>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2</a:t>
            </a:r>
            <a:endParaRPr sz="1200">
              <a:solidFill>
                <a:schemeClr val="dk2"/>
              </a:solidFill>
              <a:latin typeface="Proxima Nova"/>
              <a:ea typeface="Proxima Nova"/>
              <a:cs typeface="Proxima Nova"/>
              <a:sym typeface="Proxima Nova"/>
            </a:endParaRPr>
          </a:p>
        </p:txBody>
      </p:sp>
      <p:grpSp>
        <p:nvGrpSpPr>
          <p:cNvPr id="393" name="Google Shape;393;p29"/>
          <p:cNvGrpSpPr/>
          <p:nvPr/>
        </p:nvGrpSpPr>
        <p:grpSpPr>
          <a:xfrm>
            <a:off x="6624679" y="3562879"/>
            <a:ext cx="1136760" cy="628461"/>
            <a:chOff x="7601725" y="3382025"/>
            <a:chExt cx="964500" cy="390300"/>
          </a:xfrm>
        </p:grpSpPr>
        <p:sp>
          <p:nvSpPr>
            <p:cNvPr id="394" name="Google Shape;394;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95" name="Google Shape;395;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396" name="Google Shape;396;p29"/>
          <p:cNvGrpSpPr/>
          <p:nvPr/>
        </p:nvGrpSpPr>
        <p:grpSpPr>
          <a:xfrm>
            <a:off x="6624679" y="2726088"/>
            <a:ext cx="1136760" cy="628461"/>
            <a:chOff x="7601725" y="3382025"/>
            <a:chExt cx="964500" cy="390300"/>
          </a:xfrm>
        </p:grpSpPr>
        <p:sp>
          <p:nvSpPr>
            <p:cNvPr id="397" name="Google Shape;397;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98" name="Google Shape;398;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grpSp>
        <p:nvGrpSpPr>
          <p:cNvPr id="399" name="Google Shape;399;p29"/>
          <p:cNvGrpSpPr/>
          <p:nvPr/>
        </p:nvGrpSpPr>
        <p:grpSpPr>
          <a:xfrm>
            <a:off x="6624679" y="1889297"/>
            <a:ext cx="1136760" cy="628461"/>
            <a:chOff x="7601725" y="3382025"/>
            <a:chExt cx="964500" cy="390300"/>
          </a:xfrm>
        </p:grpSpPr>
        <p:sp>
          <p:nvSpPr>
            <p:cNvPr id="400" name="Google Shape;400;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01" name="Google Shape;401;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402" name="Google Shape;402;p29"/>
          <p:cNvCxnSpPr>
            <a:stCxn id="395" idx="0"/>
            <a:endCxn id="398" idx="2"/>
          </p:cNvCxnSpPr>
          <p:nvPr/>
        </p:nvCxnSpPr>
        <p:spPr>
          <a:xfrm rot="10800000">
            <a:off x="7193059" y="3354679"/>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403" name="Google Shape;403;p29"/>
          <p:cNvCxnSpPr>
            <a:stCxn id="398" idx="0"/>
            <a:endCxn id="401" idx="2"/>
          </p:cNvCxnSpPr>
          <p:nvPr/>
        </p:nvCxnSpPr>
        <p:spPr>
          <a:xfrm rot="10800000">
            <a:off x="7193059" y="2517888"/>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404" name="Google Shape;404;p29"/>
          <p:cNvGrpSpPr/>
          <p:nvPr/>
        </p:nvGrpSpPr>
        <p:grpSpPr>
          <a:xfrm>
            <a:off x="6766586" y="4439796"/>
            <a:ext cx="852962" cy="328984"/>
            <a:chOff x="2258686" y="3416500"/>
            <a:chExt cx="1056300" cy="390300"/>
          </a:xfrm>
        </p:grpSpPr>
        <p:sp>
          <p:nvSpPr>
            <p:cNvPr id="405" name="Google Shape;405;p2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06" name="Google Shape;406;p29"/>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great</a:t>
              </a:r>
              <a:endParaRPr i="1">
                <a:solidFill>
                  <a:schemeClr val="dk2"/>
                </a:solidFill>
                <a:latin typeface="Proxima Nova"/>
                <a:ea typeface="Proxima Nova"/>
                <a:cs typeface="Proxima Nova"/>
                <a:sym typeface="Proxima Nova"/>
              </a:endParaRPr>
            </a:p>
          </p:txBody>
        </p:sp>
      </p:grpSp>
      <p:cxnSp>
        <p:nvCxnSpPr>
          <p:cNvPr id="407" name="Google Shape;407;p29"/>
          <p:cNvCxnSpPr>
            <a:endCxn id="408" idx="2"/>
          </p:cNvCxnSpPr>
          <p:nvPr/>
        </p:nvCxnSpPr>
        <p:spPr>
          <a:xfrm rot="10800000">
            <a:off x="7193258" y="1589521"/>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409" name="Google Shape;409;p29"/>
          <p:cNvSpPr/>
          <p:nvPr/>
        </p:nvSpPr>
        <p:spPr>
          <a:xfrm>
            <a:off x="6766711" y="1263582"/>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08" name="Google Shape;408;p29"/>
          <p:cNvSpPr txBox="1"/>
          <p:nvPr/>
        </p:nvSpPr>
        <p:spPr>
          <a:xfrm>
            <a:off x="6819158" y="1260421"/>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&lt;eos&gt;</a:t>
            </a:r>
            <a:endParaRPr i="1">
              <a:solidFill>
                <a:schemeClr val="dk2"/>
              </a:solidFill>
              <a:latin typeface="Proxima Nova"/>
              <a:ea typeface="Proxima Nova"/>
              <a:cs typeface="Proxima Nova"/>
              <a:sym typeface="Proxima Nova"/>
            </a:endParaRPr>
          </a:p>
        </p:txBody>
      </p:sp>
      <p:cxnSp>
        <p:nvCxnSpPr>
          <p:cNvPr id="410" name="Google Shape;410;p29"/>
          <p:cNvCxnSpPr>
            <a:endCxn id="395" idx="2"/>
          </p:cNvCxnSpPr>
          <p:nvPr/>
        </p:nvCxnSpPr>
        <p:spPr>
          <a:xfrm rot="10800000">
            <a:off x="7193059" y="4191340"/>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411" name="Google Shape;411;p29"/>
          <p:cNvSpPr/>
          <p:nvPr/>
        </p:nvSpPr>
        <p:spPr>
          <a:xfrm>
            <a:off x="6447413" y="1749263"/>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2" name="Google Shape;412;p29"/>
          <p:cNvSpPr txBox="1"/>
          <p:nvPr/>
        </p:nvSpPr>
        <p:spPr>
          <a:xfrm>
            <a:off x="6728513" y="886613"/>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3</a:t>
            </a:r>
            <a:endParaRPr sz="1200">
              <a:solidFill>
                <a:schemeClr val="dk2"/>
              </a:solidFill>
              <a:latin typeface="Proxima Nova"/>
              <a:ea typeface="Proxima Nova"/>
              <a:cs typeface="Proxima Nova"/>
              <a:sym typeface="Proxima Nova"/>
            </a:endParaRPr>
          </a:p>
        </p:txBody>
      </p:sp>
      <p:cxnSp>
        <p:nvCxnSpPr>
          <p:cNvPr id="413" name="Google Shape;413;p29"/>
          <p:cNvCxnSpPr>
            <a:stCxn id="372" idx="3"/>
            <a:endCxn id="386" idx="1"/>
          </p:cNvCxnSpPr>
          <p:nvPr/>
        </p:nvCxnSpPr>
        <p:spPr>
          <a:xfrm>
            <a:off x="2119586" y="1424995"/>
            <a:ext cx="1896900" cy="3179400"/>
          </a:xfrm>
          <a:prstGeom prst="bentConnector3">
            <a:avLst>
              <a:gd fmla="val 67500" name="adj1"/>
            </a:avLst>
          </a:prstGeom>
          <a:noFill/>
          <a:ln cap="flat" cmpd="sng" w="19050">
            <a:solidFill>
              <a:schemeClr val="dk2"/>
            </a:solidFill>
            <a:prstDash val="solid"/>
            <a:round/>
            <a:headEnd len="med" w="med" type="none"/>
            <a:tailEnd len="med" w="med" type="triangle"/>
          </a:ln>
        </p:spPr>
      </p:cxnSp>
      <p:cxnSp>
        <p:nvCxnSpPr>
          <p:cNvPr id="414" name="Google Shape;414;p29"/>
          <p:cNvCxnSpPr>
            <a:stCxn id="390" idx="3"/>
            <a:endCxn id="405" idx="1"/>
          </p:cNvCxnSpPr>
          <p:nvPr/>
        </p:nvCxnSpPr>
        <p:spPr>
          <a:xfrm>
            <a:off x="4869586" y="1425032"/>
            <a:ext cx="1896900" cy="3179400"/>
          </a:xfrm>
          <a:prstGeom prst="bentConnector3">
            <a:avLst>
              <a:gd fmla="val 67835" name="adj1"/>
            </a:avLst>
          </a:prstGeom>
          <a:noFill/>
          <a:ln cap="flat" cmpd="sng" w="19050">
            <a:solidFill>
              <a:schemeClr val="dk2"/>
            </a:solidFill>
            <a:prstDash val="solid"/>
            <a:round/>
            <a:headEnd len="med" w="med" type="none"/>
            <a:tailEnd len="med" w="med" type="triangle"/>
          </a:ln>
        </p:spPr>
      </p:cxnSp>
      <p:sp>
        <p:nvSpPr>
          <p:cNvPr id="415" name="Google Shape;415;p29"/>
          <p:cNvSpPr/>
          <p:nvPr/>
        </p:nvSpPr>
        <p:spPr>
          <a:xfrm>
            <a:off x="725" y="-5050"/>
            <a:ext cx="9144000" cy="5143500"/>
          </a:xfrm>
          <a:prstGeom prst="rect">
            <a:avLst/>
          </a:prstGeom>
          <a:solidFill>
            <a:srgbClr val="EEEEEE">
              <a:alpha val="66460"/>
            </a:srgbClr>
          </a:solidFill>
          <a:ln>
            <a:noFill/>
          </a:ln>
          <a:effectLst>
            <a:outerShdw blurRad="57150" rotWithShape="0" algn="bl" dir="5400000" dist="19050">
              <a:srgbClr val="595959">
                <a:alpha val="22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6" name="Google Shape;416;p29"/>
          <p:cNvSpPr/>
          <p:nvPr/>
        </p:nvSpPr>
        <p:spPr>
          <a:xfrm>
            <a:off x="3760113" y="2587063"/>
            <a:ext cx="1365900" cy="906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grpSp>
        <p:nvGrpSpPr>
          <p:cNvPr id="417" name="Google Shape;417;p29"/>
          <p:cNvGrpSpPr/>
          <p:nvPr/>
        </p:nvGrpSpPr>
        <p:grpSpPr>
          <a:xfrm>
            <a:off x="3874654" y="2726138"/>
            <a:ext cx="1136760" cy="628461"/>
            <a:chOff x="7601725" y="3382025"/>
            <a:chExt cx="964500" cy="390300"/>
          </a:xfrm>
        </p:grpSpPr>
        <p:sp>
          <p:nvSpPr>
            <p:cNvPr id="418" name="Google Shape;418;p2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83" name="Google Shape;383;p29"/>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sp>
        <p:nvSpPr>
          <p:cNvPr id="419" name="Google Shape;419;p29"/>
          <p:cNvSpPr/>
          <p:nvPr/>
        </p:nvSpPr>
        <p:spPr>
          <a:xfrm>
            <a:off x="5149325" y="1544675"/>
            <a:ext cx="3963300" cy="29913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420" name="Google Shape;420;p29"/>
          <p:cNvPicPr preferRelativeResize="0"/>
          <p:nvPr/>
        </p:nvPicPr>
        <p:blipFill>
          <a:blip r:embed="rId3">
            <a:alphaModFix/>
          </a:blip>
          <a:stretch>
            <a:fillRect/>
          </a:stretch>
        </p:blipFill>
        <p:spPr>
          <a:xfrm>
            <a:off x="5272200" y="1723600"/>
            <a:ext cx="3677225" cy="2633950"/>
          </a:xfrm>
          <a:prstGeom prst="rect">
            <a:avLst/>
          </a:prstGeom>
          <a:noFill/>
          <a:ln>
            <a:noFill/>
          </a:ln>
        </p:spPr>
      </p:pic>
      <p:cxnSp>
        <p:nvCxnSpPr>
          <p:cNvPr id="421" name="Google Shape;421;p29"/>
          <p:cNvCxnSpPr>
            <a:stCxn id="416" idx="0"/>
          </p:cNvCxnSpPr>
          <p:nvPr/>
        </p:nvCxnSpPr>
        <p:spPr>
          <a:xfrm flipH="1" rot="10800000">
            <a:off x="4443063" y="1618963"/>
            <a:ext cx="938400" cy="968100"/>
          </a:xfrm>
          <a:prstGeom prst="straightConnector1">
            <a:avLst/>
          </a:prstGeom>
          <a:noFill/>
          <a:ln cap="flat" cmpd="sng" w="28575">
            <a:solidFill>
              <a:srgbClr val="595959"/>
            </a:solidFill>
            <a:prstDash val="solid"/>
            <a:round/>
            <a:headEnd len="med" w="med" type="none"/>
            <a:tailEnd len="med" w="med" type="none"/>
          </a:ln>
        </p:spPr>
      </p:cxnSp>
      <p:cxnSp>
        <p:nvCxnSpPr>
          <p:cNvPr id="422" name="Google Shape;422;p29"/>
          <p:cNvCxnSpPr>
            <a:stCxn id="416" idx="4"/>
          </p:cNvCxnSpPr>
          <p:nvPr/>
        </p:nvCxnSpPr>
        <p:spPr>
          <a:xfrm>
            <a:off x="4443063" y="3493663"/>
            <a:ext cx="906300" cy="941100"/>
          </a:xfrm>
          <a:prstGeom prst="straightConnector1">
            <a:avLst/>
          </a:prstGeom>
          <a:noFill/>
          <a:ln cap="flat" cmpd="sng" w="28575">
            <a:solidFill>
              <a:srgbClr val="595959"/>
            </a:solidFill>
            <a:prstDash val="solid"/>
            <a:round/>
            <a:headEnd len="med" w="med" type="none"/>
            <a:tailEnd len="med" w="med" type="none"/>
          </a:ln>
        </p:spPr>
      </p:cxnSp>
      <p:sp>
        <p:nvSpPr>
          <p:cNvPr id="423" name="Google Shape;42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10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par>
                                <p:cTn fill="hold" nodeType="with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par>
                                <p:cTn fill="hold" nodeType="with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insight</a:t>
            </a:r>
            <a:endParaRPr/>
          </a:p>
        </p:txBody>
      </p:sp>
      <p:sp>
        <p:nvSpPr>
          <p:cNvPr id="429" name="Google Shape;429;p30"/>
          <p:cNvSpPr txBox="1"/>
          <p:nvPr>
            <p:ph idx="1" type="body"/>
          </p:nvPr>
        </p:nvSpPr>
        <p:spPr>
          <a:xfrm>
            <a:off x="311700" y="1124875"/>
            <a:ext cx="875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KV Cache grows quickly with the number of requests, on the order of GB/request</a:t>
            </a:r>
            <a:endParaRPr/>
          </a:p>
          <a:p>
            <a:pPr indent="0" lvl="0" marL="0" rtl="0" algn="l">
              <a:spcBef>
                <a:spcPts val="1200"/>
              </a:spcBef>
              <a:spcAft>
                <a:spcPts val="1200"/>
              </a:spcAft>
              <a:buNone/>
            </a:pPr>
            <a:r>
              <a:rPr b="1" lang="en"/>
              <a:t>Efficient</a:t>
            </a:r>
            <a:r>
              <a:rPr b="1" lang="en"/>
              <a:t> management of the KV Cache is crucial for high-throughput LLM serving</a:t>
            </a:r>
            <a:endParaRPr b="1"/>
          </a:p>
        </p:txBody>
      </p:sp>
      <p:pic>
        <p:nvPicPr>
          <p:cNvPr id="430" name="Google Shape;430;p30"/>
          <p:cNvPicPr preferRelativeResize="0"/>
          <p:nvPr/>
        </p:nvPicPr>
        <p:blipFill>
          <a:blip r:embed="rId3">
            <a:alphaModFix/>
          </a:blip>
          <a:stretch>
            <a:fillRect/>
          </a:stretch>
        </p:blipFill>
        <p:spPr>
          <a:xfrm>
            <a:off x="1260824" y="2255038"/>
            <a:ext cx="2961400" cy="2664425"/>
          </a:xfrm>
          <a:prstGeom prst="rect">
            <a:avLst/>
          </a:prstGeom>
          <a:noFill/>
          <a:ln>
            <a:noFill/>
          </a:ln>
        </p:spPr>
      </p:pic>
      <p:pic>
        <p:nvPicPr>
          <p:cNvPr id="431" name="Google Shape;431;p30"/>
          <p:cNvPicPr preferRelativeResize="0"/>
          <p:nvPr/>
        </p:nvPicPr>
        <p:blipFill>
          <a:blip r:embed="rId4">
            <a:alphaModFix/>
          </a:blip>
          <a:stretch>
            <a:fillRect/>
          </a:stretch>
        </p:blipFill>
        <p:spPr>
          <a:xfrm>
            <a:off x="5000625" y="2115200"/>
            <a:ext cx="2740100" cy="2944100"/>
          </a:xfrm>
          <a:prstGeom prst="rect">
            <a:avLst/>
          </a:prstGeom>
          <a:noFill/>
          <a:ln>
            <a:noFill/>
          </a:ln>
        </p:spPr>
      </p:pic>
      <p:sp>
        <p:nvSpPr>
          <p:cNvPr id="432" name="Google Shape;43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inefficiency in KV Cache</a:t>
            </a:r>
            <a:endParaRPr/>
          </a:p>
        </p:txBody>
      </p:sp>
      <p:sp>
        <p:nvSpPr>
          <p:cNvPr id="438" name="Google Shape;438;p31"/>
          <p:cNvSpPr txBox="1"/>
          <p:nvPr>
            <p:ph idx="1" type="body"/>
          </p:nvPr>
        </p:nvSpPr>
        <p:spPr>
          <a:xfrm>
            <a:off x="311700" y="2739800"/>
            <a:ext cx="8520600" cy="16176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en">
                <a:solidFill>
                  <a:srgbClr val="FF0000"/>
                </a:solidFill>
              </a:rPr>
              <a:t>Internal Fragmentation:</a:t>
            </a:r>
            <a:r>
              <a:rPr lang="en"/>
              <a:t> over-provisioning due to unknown output length</a:t>
            </a:r>
            <a:endParaRPr/>
          </a:p>
          <a:p>
            <a:pPr indent="-342900" lvl="0" marL="457200" rtl="0" algn="l">
              <a:lnSpc>
                <a:spcPct val="150000"/>
              </a:lnSpc>
              <a:spcBef>
                <a:spcPts val="0"/>
              </a:spcBef>
              <a:spcAft>
                <a:spcPts val="0"/>
              </a:spcAft>
              <a:buClr>
                <a:schemeClr val="dk1"/>
              </a:buClr>
              <a:buSzPts val="1800"/>
              <a:buChar char="●"/>
            </a:pPr>
            <a:r>
              <a:rPr lang="en">
                <a:solidFill>
                  <a:srgbClr val="FF0000"/>
                </a:solidFill>
              </a:rPr>
              <a:t>Reservation: </a:t>
            </a:r>
            <a:r>
              <a:rPr lang="en"/>
              <a:t>space allocated for future tokens, but not currently used </a:t>
            </a:r>
            <a:endParaRPr>
              <a:solidFill>
                <a:schemeClr val="dk1"/>
              </a:solidFill>
            </a:endParaRPr>
          </a:p>
          <a:p>
            <a:pPr indent="-342900" lvl="0" marL="457200" marR="0" rtl="0" algn="l">
              <a:lnSpc>
                <a:spcPct val="150000"/>
              </a:lnSpc>
              <a:spcBef>
                <a:spcPts val="0"/>
              </a:spcBef>
              <a:spcAft>
                <a:spcPts val="0"/>
              </a:spcAft>
              <a:buClr>
                <a:schemeClr val="dk1"/>
              </a:buClr>
              <a:buSzPts val="1800"/>
              <a:buChar char="●"/>
            </a:pPr>
            <a:r>
              <a:rPr lang="en">
                <a:solidFill>
                  <a:srgbClr val="FF0000"/>
                </a:solidFill>
              </a:rPr>
              <a:t>External </a:t>
            </a:r>
            <a:r>
              <a:rPr lang="en">
                <a:solidFill>
                  <a:srgbClr val="FF0000"/>
                </a:solidFill>
              </a:rPr>
              <a:t>Fragmentation: </a:t>
            </a:r>
            <a:r>
              <a:rPr lang="en"/>
              <a:t>due to different sequence lengths</a:t>
            </a:r>
            <a:endParaRPr/>
          </a:p>
        </p:txBody>
      </p:sp>
      <p:pic>
        <p:nvPicPr>
          <p:cNvPr id="439" name="Google Shape;439;p31"/>
          <p:cNvPicPr preferRelativeResize="0"/>
          <p:nvPr/>
        </p:nvPicPr>
        <p:blipFill>
          <a:blip r:embed="rId3">
            <a:alphaModFix/>
          </a:blip>
          <a:stretch>
            <a:fillRect/>
          </a:stretch>
        </p:blipFill>
        <p:spPr>
          <a:xfrm>
            <a:off x="53575" y="986880"/>
            <a:ext cx="9144000" cy="1547091"/>
          </a:xfrm>
          <a:prstGeom prst="rect">
            <a:avLst/>
          </a:prstGeom>
          <a:noFill/>
          <a:ln>
            <a:noFill/>
          </a:ln>
        </p:spPr>
      </p:pic>
      <p:sp>
        <p:nvSpPr>
          <p:cNvPr id="440" name="Google Shape;440;p31"/>
          <p:cNvSpPr txBox="1"/>
          <p:nvPr/>
        </p:nvSpPr>
        <p:spPr>
          <a:xfrm>
            <a:off x="575400" y="3852675"/>
            <a:ext cx="8256900" cy="75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latin typeface="Proxima Nova"/>
              <a:ea typeface="Proxima Nova"/>
              <a:cs typeface="Proxima Nova"/>
              <a:sym typeface="Proxima Nova"/>
            </a:endParaRPr>
          </a:p>
          <a:p>
            <a:pPr indent="-342900" lvl="0" marL="457200" rtl="0" algn="ctr">
              <a:lnSpc>
                <a:spcPct val="115000"/>
              </a:lnSpc>
              <a:spcBef>
                <a:spcPts val="1200"/>
              </a:spcBef>
              <a:spcAft>
                <a:spcPts val="0"/>
              </a:spcAft>
              <a:buClr>
                <a:srgbClr val="FF0000"/>
              </a:buClr>
              <a:buSzPts val="1800"/>
              <a:buFont typeface="Proxima Nova"/>
              <a:buChar char="★"/>
            </a:pPr>
            <a:r>
              <a:rPr lang="en" sz="1800">
                <a:solidFill>
                  <a:schemeClr val="dk2"/>
                </a:solidFill>
                <a:latin typeface="Proxima Nova"/>
                <a:ea typeface="Proxima Nova"/>
                <a:cs typeface="Proxima Nova"/>
                <a:sym typeface="Proxima Nova"/>
              </a:rPr>
              <a:t>Only </a:t>
            </a:r>
            <a:r>
              <a:rPr b="1" lang="en" sz="1800">
                <a:solidFill>
                  <a:srgbClr val="FF0000"/>
                </a:solidFill>
                <a:latin typeface="Proxima Nova"/>
                <a:ea typeface="Proxima Nova"/>
                <a:cs typeface="Proxima Nova"/>
                <a:sym typeface="Proxima Nova"/>
              </a:rPr>
              <a:t>20-40%</a:t>
            </a:r>
            <a:r>
              <a:rPr lang="en" sz="1800">
                <a:solidFill>
                  <a:schemeClr val="dk2"/>
                </a:solidFill>
                <a:latin typeface="Proxima Nova"/>
                <a:ea typeface="Proxima Nova"/>
                <a:cs typeface="Proxima Nova"/>
                <a:sym typeface="Proxima Nova"/>
              </a:rPr>
              <a:t> of KV Cache is utilized to store token states</a:t>
            </a:r>
            <a:endParaRPr sz="1800">
              <a:solidFill>
                <a:schemeClr val="dk2"/>
              </a:solidFill>
              <a:latin typeface="Proxima Nova"/>
              <a:ea typeface="Proxima Nova"/>
              <a:cs typeface="Proxima Nova"/>
              <a:sym typeface="Proxima Nova"/>
            </a:endParaRPr>
          </a:p>
        </p:txBody>
      </p:sp>
      <p:sp>
        <p:nvSpPr>
          <p:cNvPr id="441" name="Google Shape;44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latin typeface="Courier New"/>
                <a:ea typeface="Courier New"/>
                <a:cs typeface="Courier New"/>
                <a:sym typeface="Courier New"/>
              </a:rPr>
              <a:t>Orca</a:t>
            </a:r>
            <a:r>
              <a:rPr lang="en" sz="3600"/>
              <a:t>: A Distributed Serving System for</a:t>
            </a:r>
            <a:endParaRPr sz="3600"/>
          </a:p>
          <a:p>
            <a:pPr indent="0" lvl="0" marL="0" rtl="0" algn="ctr">
              <a:spcBef>
                <a:spcPts val="0"/>
              </a:spcBef>
              <a:spcAft>
                <a:spcPts val="0"/>
              </a:spcAft>
              <a:buNone/>
            </a:pPr>
            <a:r>
              <a:rPr lang="en" sz="3600"/>
              <a:t>Transformer-Based Generative Models*</a:t>
            </a:r>
            <a:endParaRPr sz="3600"/>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Gyeong-In Yu, Joo Seong Jeong, Geon-Woo Kim, Soojeong Kim, Byung-Gon Chun</a:t>
            </a:r>
            <a:endParaRPr/>
          </a:p>
        </p:txBody>
      </p:sp>
      <p:sp>
        <p:nvSpPr>
          <p:cNvPr id="63" name="Google Shape;63;p14"/>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95959"/>
                </a:solidFill>
                <a:latin typeface="Proxima Nova"/>
                <a:ea typeface="Proxima Nova"/>
                <a:cs typeface="Proxima Nova"/>
                <a:sym typeface="Proxima Nova"/>
              </a:rPr>
              <a:t>*OSDI 2022</a:t>
            </a:r>
            <a:endParaRPr sz="800">
              <a:solidFill>
                <a:srgbClr val="595959"/>
              </a:solidFill>
              <a:latin typeface="Proxima Nova"/>
              <a:ea typeface="Proxima Nova"/>
              <a:cs typeface="Proxima Nova"/>
              <a:sym typeface="Proxima Nova"/>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2"/>
          <p:cNvSpPr/>
          <p:nvPr/>
        </p:nvSpPr>
        <p:spPr>
          <a:xfrm>
            <a:off x="3240350" y="17496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7" name="Google Shape;447;p32"/>
          <p:cNvSpPr/>
          <p:nvPr/>
        </p:nvSpPr>
        <p:spPr>
          <a:xfrm>
            <a:off x="3240350" y="20169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8" name="Google Shape;448;p32"/>
          <p:cNvSpPr/>
          <p:nvPr/>
        </p:nvSpPr>
        <p:spPr>
          <a:xfrm>
            <a:off x="3240350" y="22842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49" name="Google Shape;449;p32"/>
          <p:cNvSpPr/>
          <p:nvPr/>
        </p:nvSpPr>
        <p:spPr>
          <a:xfrm>
            <a:off x="3240350" y="25515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0" name="Google Shape;450;p32"/>
          <p:cNvSpPr/>
          <p:nvPr/>
        </p:nvSpPr>
        <p:spPr>
          <a:xfrm>
            <a:off x="3240350" y="28188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1" name="Google Shape;451;p32"/>
          <p:cNvSpPr/>
          <p:nvPr/>
        </p:nvSpPr>
        <p:spPr>
          <a:xfrm>
            <a:off x="3240350" y="3086163"/>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2" name="Google Shape;452;p32"/>
          <p:cNvSpPr txBox="1"/>
          <p:nvPr>
            <p:ph idx="4294967295" type="title"/>
          </p:nvPr>
        </p:nvSpPr>
        <p:spPr>
          <a:xfrm>
            <a:off x="311700" y="22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t>“Any problem in computer science can be solved by adding indirection”</a:t>
            </a:r>
            <a:endParaRPr sz="2020"/>
          </a:p>
        </p:txBody>
      </p:sp>
      <p:sp>
        <p:nvSpPr>
          <p:cNvPr id="453" name="Google Shape;453;p32"/>
          <p:cNvSpPr/>
          <p:nvPr/>
        </p:nvSpPr>
        <p:spPr>
          <a:xfrm>
            <a:off x="336425" y="1815625"/>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4" name="Google Shape;454;p32"/>
          <p:cNvSpPr/>
          <p:nvPr/>
        </p:nvSpPr>
        <p:spPr>
          <a:xfrm>
            <a:off x="336425" y="2082925"/>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5" name="Google Shape;455;p32"/>
          <p:cNvSpPr/>
          <p:nvPr/>
        </p:nvSpPr>
        <p:spPr>
          <a:xfrm>
            <a:off x="336425" y="2350225"/>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6" name="Google Shape;456;p32"/>
          <p:cNvSpPr/>
          <p:nvPr/>
        </p:nvSpPr>
        <p:spPr>
          <a:xfrm>
            <a:off x="336425" y="2617525"/>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57" name="Google Shape;457;p32"/>
          <p:cNvSpPr txBox="1"/>
          <p:nvPr/>
        </p:nvSpPr>
        <p:spPr>
          <a:xfrm>
            <a:off x="107275" y="18220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458" name="Google Shape;458;p32"/>
          <p:cNvSpPr txBox="1"/>
          <p:nvPr/>
        </p:nvSpPr>
        <p:spPr>
          <a:xfrm>
            <a:off x="107275" y="20829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459" name="Google Shape;459;p32"/>
          <p:cNvSpPr txBox="1"/>
          <p:nvPr/>
        </p:nvSpPr>
        <p:spPr>
          <a:xfrm>
            <a:off x="107275" y="23502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460" name="Google Shape;460;p32"/>
          <p:cNvSpPr txBox="1"/>
          <p:nvPr/>
        </p:nvSpPr>
        <p:spPr>
          <a:xfrm>
            <a:off x="107275" y="26175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461" name="Google Shape;461;p32"/>
          <p:cNvSpPr txBox="1"/>
          <p:nvPr/>
        </p:nvSpPr>
        <p:spPr>
          <a:xfrm>
            <a:off x="288725" y="1392025"/>
            <a:ext cx="11841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Process A Virtual Address Space</a:t>
            </a:r>
            <a:endParaRPr sz="1000">
              <a:solidFill>
                <a:schemeClr val="dk2"/>
              </a:solidFill>
              <a:latin typeface="Proxima Nova"/>
              <a:ea typeface="Proxima Nova"/>
              <a:cs typeface="Proxima Nova"/>
              <a:sym typeface="Proxima Nova"/>
            </a:endParaRPr>
          </a:p>
        </p:txBody>
      </p:sp>
      <p:sp>
        <p:nvSpPr>
          <p:cNvPr id="462" name="Google Shape;462;p32"/>
          <p:cNvSpPr/>
          <p:nvPr/>
        </p:nvSpPr>
        <p:spPr>
          <a:xfrm>
            <a:off x="336425" y="3575725"/>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63" name="Google Shape;463;p32"/>
          <p:cNvSpPr/>
          <p:nvPr/>
        </p:nvSpPr>
        <p:spPr>
          <a:xfrm>
            <a:off x="336425" y="3843025"/>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64" name="Google Shape;464;p32"/>
          <p:cNvSpPr/>
          <p:nvPr/>
        </p:nvSpPr>
        <p:spPr>
          <a:xfrm>
            <a:off x="336425" y="4110325"/>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65" name="Google Shape;465;p32"/>
          <p:cNvSpPr/>
          <p:nvPr/>
        </p:nvSpPr>
        <p:spPr>
          <a:xfrm>
            <a:off x="336425" y="4377625"/>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66" name="Google Shape;466;p32"/>
          <p:cNvSpPr txBox="1"/>
          <p:nvPr/>
        </p:nvSpPr>
        <p:spPr>
          <a:xfrm>
            <a:off x="107275" y="35821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467" name="Google Shape;467;p32"/>
          <p:cNvSpPr txBox="1"/>
          <p:nvPr/>
        </p:nvSpPr>
        <p:spPr>
          <a:xfrm>
            <a:off x="107275" y="38430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468" name="Google Shape;468;p32"/>
          <p:cNvSpPr txBox="1"/>
          <p:nvPr/>
        </p:nvSpPr>
        <p:spPr>
          <a:xfrm>
            <a:off x="107275" y="41103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469" name="Google Shape;469;p32"/>
          <p:cNvSpPr txBox="1"/>
          <p:nvPr/>
        </p:nvSpPr>
        <p:spPr>
          <a:xfrm>
            <a:off x="107275" y="437762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470" name="Google Shape;470;p32"/>
          <p:cNvSpPr txBox="1"/>
          <p:nvPr/>
        </p:nvSpPr>
        <p:spPr>
          <a:xfrm>
            <a:off x="288725" y="3152125"/>
            <a:ext cx="11841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Process B Virtual Address Space</a:t>
            </a:r>
            <a:endParaRPr sz="1000">
              <a:solidFill>
                <a:schemeClr val="dk2"/>
              </a:solidFill>
              <a:latin typeface="Proxima Nova"/>
              <a:ea typeface="Proxima Nova"/>
              <a:cs typeface="Proxima Nova"/>
              <a:sym typeface="Proxima Nova"/>
            </a:endParaRPr>
          </a:p>
        </p:txBody>
      </p:sp>
      <p:sp>
        <p:nvSpPr>
          <p:cNvPr id="471" name="Google Shape;471;p32"/>
          <p:cNvSpPr/>
          <p:nvPr/>
        </p:nvSpPr>
        <p:spPr>
          <a:xfrm>
            <a:off x="1921475" y="2815400"/>
            <a:ext cx="916800" cy="106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72" name="Google Shape;472;p32"/>
          <p:cNvSpPr txBox="1"/>
          <p:nvPr/>
        </p:nvSpPr>
        <p:spPr>
          <a:xfrm>
            <a:off x="1873775" y="2514450"/>
            <a:ext cx="10122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Page Table</a:t>
            </a:r>
            <a:endParaRPr sz="1200">
              <a:solidFill>
                <a:schemeClr val="dk2"/>
              </a:solidFill>
              <a:latin typeface="Proxima Nova"/>
              <a:ea typeface="Proxima Nova"/>
              <a:cs typeface="Proxima Nova"/>
              <a:sym typeface="Proxima Nova"/>
            </a:endParaRPr>
          </a:p>
        </p:txBody>
      </p:sp>
      <p:cxnSp>
        <p:nvCxnSpPr>
          <p:cNvPr id="473" name="Google Shape;473;p32"/>
          <p:cNvCxnSpPr/>
          <p:nvPr/>
        </p:nvCxnSpPr>
        <p:spPr>
          <a:xfrm>
            <a:off x="1100325" y="1942950"/>
            <a:ext cx="1012200" cy="1024800"/>
          </a:xfrm>
          <a:prstGeom prst="straightConnector1">
            <a:avLst/>
          </a:prstGeom>
          <a:noFill/>
          <a:ln cap="flat" cmpd="sng" w="9525">
            <a:solidFill>
              <a:schemeClr val="dk2"/>
            </a:solidFill>
            <a:prstDash val="solid"/>
            <a:round/>
            <a:headEnd len="med" w="med" type="none"/>
            <a:tailEnd len="med" w="med" type="triangle"/>
          </a:ln>
        </p:spPr>
      </p:cxnSp>
      <p:cxnSp>
        <p:nvCxnSpPr>
          <p:cNvPr id="474" name="Google Shape;474;p32"/>
          <p:cNvCxnSpPr/>
          <p:nvPr/>
        </p:nvCxnSpPr>
        <p:spPr>
          <a:xfrm>
            <a:off x="1100325" y="2199025"/>
            <a:ext cx="993000" cy="10233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32"/>
          <p:cNvCxnSpPr/>
          <p:nvPr/>
        </p:nvCxnSpPr>
        <p:spPr>
          <a:xfrm>
            <a:off x="1113050" y="2426750"/>
            <a:ext cx="992100" cy="10329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32"/>
          <p:cNvCxnSpPr/>
          <p:nvPr/>
        </p:nvCxnSpPr>
        <p:spPr>
          <a:xfrm>
            <a:off x="1106700" y="2706825"/>
            <a:ext cx="998700" cy="979500"/>
          </a:xfrm>
          <a:prstGeom prst="straightConnector1">
            <a:avLst/>
          </a:prstGeom>
          <a:noFill/>
          <a:ln cap="flat" cmpd="sng" w="9525">
            <a:solidFill>
              <a:schemeClr val="dk2"/>
            </a:solidFill>
            <a:prstDash val="solid"/>
            <a:round/>
            <a:headEnd len="med" w="med" type="none"/>
            <a:tailEnd len="med" w="med" type="triangle"/>
          </a:ln>
        </p:spPr>
      </p:cxnSp>
      <p:cxnSp>
        <p:nvCxnSpPr>
          <p:cNvPr id="477" name="Google Shape;477;p32"/>
          <p:cNvCxnSpPr/>
          <p:nvPr/>
        </p:nvCxnSpPr>
        <p:spPr>
          <a:xfrm flipH="1" rot="10800000">
            <a:off x="1100375" y="3006150"/>
            <a:ext cx="1005600" cy="744900"/>
          </a:xfrm>
          <a:prstGeom prst="straightConnector1">
            <a:avLst/>
          </a:prstGeom>
          <a:noFill/>
          <a:ln cap="flat" cmpd="sng" w="9525">
            <a:solidFill>
              <a:schemeClr val="dk2"/>
            </a:solidFill>
            <a:prstDash val="solid"/>
            <a:round/>
            <a:headEnd len="med" w="med" type="none"/>
            <a:tailEnd len="med" w="med" type="triangle"/>
          </a:ln>
        </p:spPr>
      </p:cxnSp>
      <p:cxnSp>
        <p:nvCxnSpPr>
          <p:cNvPr id="478" name="Google Shape;478;p32"/>
          <p:cNvCxnSpPr/>
          <p:nvPr/>
        </p:nvCxnSpPr>
        <p:spPr>
          <a:xfrm flipH="1" rot="10800000">
            <a:off x="1100375" y="3241525"/>
            <a:ext cx="1018500" cy="774900"/>
          </a:xfrm>
          <a:prstGeom prst="straightConnector1">
            <a:avLst/>
          </a:prstGeom>
          <a:noFill/>
          <a:ln cap="flat" cmpd="sng" w="9525">
            <a:solidFill>
              <a:schemeClr val="dk2"/>
            </a:solidFill>
            <a:prstDash val="solid"/>
            <a:round/>
            <a:headEnd len="med" w="med" type="none"/>
            <a:tailEnd len="med" w="med" type="triangle"/>
          </a:ln>
        </p:spPr>
      </p:cxnSp>
      <p:cxnSp>
        <p:nvCxnSpPr>
          <p:cNvPr id="479" name="Google Shape;479;p32"/>
          <p:cNvCxnSpPr/>
          <p:nvPr/>
        </p:nvCxnSpPr>
        <p:spPr>
          <a:xfrm flipH="1" rot="10800000">
            <a:off x="1100375" y="3489925"/>
            <a:ext cx="1012200" cy="793800"/>
          </a:xfrm>
          <a:prstGeom prst="straightConnector1">
            <a:avLst/>
          </a:prstGeom>
          <a:noFill/>
          <a:ln cap="flat" cmpd="sng" w="9525">
            <a:solidFill>
              <a:schemeClr val="dk2"/>
            </a:solidFill>
            <a:prstDash val="solid"/>
            <a:round/>
            <a:headEnd len="med" w="med" type="none"/>
            <a:tailEnd len="med" w="med" type="triangle"/>
          </a:ln>
        </p:spPr>
      </p:cxnSp>
      <p:sp>
        <p:nvSpPr>
          <p:cNvPr id="480" name="Google Shape;480;p32"/>
          <p:cNvSpPr/>
          <p:nvPr/>
        </p:nvSpPr>
        <p:spPr>
          <a:xfrm>
            <a:off x="3472240" y="3977496"/>
            <a:ext cx="624900" cy="637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81" name="Google Shape;481;p32"/>
          <p:cNvSpPr txBox="1"/>
          <p:nvPr/>
        </p:nvSpPr>
        <p:spPr>
          <a:xfrm>
            <a:off x="3439700" y="3707863"/>
            <a:ext cx="6900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Disk</a:t>
            </a:r>
            <a:endParaRPr sz="1200">
              <a:solidFill>
                <a:schemeClr val="dk2"/>
              </a:solidFill>
              <a:latin typeface="Proxima Nova"/>
              <a:ea typeface="Proxima Nova"/>
              <a:cs typeface="Proxima Nova"/>
              <a:sym typeface="Proxima Nova"/>
            </a:endParaRPr>
          </a:p>
        </p:txBody>
      </p:sp>
      <p:cxnSp>
        <p:nvCxnSpPr>
          <p:cNvPr id="482" name="Google Shape;482;p32"/>
          <p:cNvCxnSpPr/>
          <p:nvPr/>
        </p:nvCxnSpPr>
        <p:spPr>
          <a:xfrm flipH="1" rot="10800000">
            <a:off x="2724525" y="1872975"/>
            <a:ext cx="713100" cy="1050300"/>
          </a:xfrm>
          <a:prstGeom prst="straightConnector1">
            <a:avLst/>
          </a:prstGeom>
          <a:noFill/>
          <a:ln cap="flat" cmpd="sng" w="9525">
            <a:solidFill>
              <a:schemeClr val="dk2"/>
            </a:solidFill>
            <a:prstDash val="solid"/>
            <a:round/>
            <a:headEnd len="med" w="med" type="none"/>
            <a:tailEnd len="med" w="med" type="triangle"/>
          </a:ln>
        </p:spPr>
      </p:cxnSp>
      <p:cxnSp>
        <p:nvCxnSpPr>
          <p:cNvPr id="483" name="Google Shape;483;p32"/>
          <p:cNvCxnSpPr/>
          <p:nvPr/>
        </p:nvCxnSpPr>
        <p:spPr>
          <a:xfrm flipH="1" rot="10800000">
            <a:off x="2730875" y="2121100"/>
            <a:ext cx="693900" cy="948600"/>
          </a:xfrm>
          <a:prstGeom prst="straightConnector1">
            <a:avLst/>
          </a:prstGeom>
          <a:noFill/>
          <a:ln cap="flat" cmpd="sng" w="9525">
            <a:solidFill>
              <a:schemeClr val="dk2"/>
            </a:solidFill>
            <a:prstDash val="solid"/>
            <a:round/>
            <a:headEnd len="med" w="med" type="none"/>
            <a:tailEnd len="med" w="med" type="triangle"/>
          </a:ln>
        </p:spPr>
      </p:cxnSp>
      <p:cxnSp>
        <p:nvCxnSpPr>
          <p:cNvPr id="484" name="Google Shape;484;p32"/>
          <p:cNvCxnSpPr/>
          <p:nvPr/>
        </p:nvCxnSpPr>
        <p:spPr>
          <a:xfrm flipH="1" rot="10800000">
            <a:off x="2737250" y="2369375"/>
            <a:ext cx="687600" cy="891300"/>
          </a:xfrm>
          <a:prstGeom prst="straightConnector1">
            <a:avLst/>
          </a:prstGeom>
          <a:noFill/>
          <a:ln cap="flat" cmpd="sng" w="9525">
            <a:solidFill>
              <a:schemeClr val="dk2"/>
            </a:solidFill>
            <a:prstDash val="solid"/>
            <a:round/>
            <a:headEnd len="med" w="med" type="none"/>
            <a:tailEnd len="med" w="med" type="triangle"/>
          </a:ln>
        </p:spPr>
      </p:cxnSp>
      <p:cxnSp>
        <p:nvCxnSpPr>
          <p:cNvPr id="485" name="Google Shape;485;p32"/>
          <p:cNvCxnSpPr/>
          <p:nvPr/>
        </p:nvCxnSpPr>
        <p:spPr>
          <a:xfrm flipH="1" rot="10800000">
            <a:off x="2724525" y="2929550"/>
            <a:ext cx="725700" cy="483900"/>
          </a:xfrm>
          <a:prstGeom prst="straightConnector1">
            <a:avLst/>
          </a:prstGeom>
          <a:noFill/>
          <a:ln cap="flat" cmpd="sng" w="9525">
            <a:solidFill>
              <a:schemeClr val="dk2"/>
            </a:solidFill>
            <a:prstDash val="solid"/>
            <a:round/>
            <a:headEnd len="med" w="med" type="none"/>
            <a:tailEnd len="med" w="med" type="triangle"/>
          </a:ln>
        </p:spPr>
      </p:cxnSp>
      <p:cxnSp>
        <p:nvCxnSpPr>
          <p:cNvPr id="486" name="Google Shape;486;p32"/>
          <p:cNvCxnSpPr/>
          <p:nvPr/>
        </p:nvCxnSpPr>
        <p:spPr>
          <a:xfrm flipH="1" rot="10800000">
            <a:off x="2724525" y="3165075"/>
            <a:ext cx="738300" cy="360000"/>
          </a:xfrm>
          <a:prstGeom prst="straightConnector1">
            <a:avLst/>
          </a:prstGeom>
          <a:noFill/>
          <a:ln cap="flat" cmpd="sng" w="9525">
            <a:solidFill>
              <a:schemeClr val="dk2"/>
            </a:solidFill>
            <a:prstDash val="solid"/>
            <a:round/>
            <a:headEnd len="med" w="med" type="none"/>
            <a:tailEnd len="med" w="med" type="triangle"/>
          </a:ln>
        </p:spPr>
      </p:cxnSp>
      <p:sp>
        <p:nvSpPr>
          <p:cNvPr id="487" name="Google Shape;487;p32"/>
          <p:cNvSpPr txBox="1"/>
          <p:nvPr/>
        </p:nvSpPr>
        <p:spPr>
          <a:xfrm>
            <a:off x="3192650" y="1326063"/>
            <a:ext cx="11841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Physical RAM Address Space</a:t>
            </a:r>
            <a:endParaRPr sz="1000">
              <a:solidFill>
                <a:schemeClr val="dk2"/>
              </a:solidFill>
              <a:latin typeface="Proxima Nova"/>
              <a:ea typeface="Proxima Nova"/>
              <a:cs typeface="Proxima Nova"/>
              <a:sym typeface="Proxima Nova"/>
            </a:endParaRPr>
          </a:p>
        </p:txBody>
      </p:sp>
      <p:sp>
        <p:nvSpPr>
          <p:cNvPr id="488" name="Google Shape;488;p32"/>
          <p:cNvSpPr txBox="1"/>
          <p:nvPr/>
        </p:nvSpPr>
        <p:spPr>
          <a:xfrm>
            <a:off x="4329050" y="174966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489" name="Google Shape;489;p32"/>
          <p:cNvSpPr txBox="1"/>
          <p:nvPr/>
        </p:nvSpPr>
        <p:spPr>
          <a:xfrm>
            <a:off x="4329050" y="201058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490" name="Google Shape;490;p32"/>
          <p:cNvSpPr txBox="1"/>
          <p:nvPr/>
        </p:nvSpPr>
        <p:spPr>
          <a:xfrm>
            <a:off x="4329050" y="227788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491" name="Google Shape;491;p32"/>
          <p:cNvSpPr txBox="1"/>
          <p:nvPr/>
        </p:nvSpPr>
        <p:spPr>
          <a:xfrm>
            <a:off x="4329050" y="254518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492" name="Google Shape;492;p32"/>
          <p:cNvSpPr txBox="1"/>
          <p:nvPr/>
        </p:nvSpPr>
        <p:spPr>
          <a:xfrm>
            <a:off x="4329050" y="280611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4</a:t>
            </a:r>
            <a:endParaRPr sz="1000">
              <a:solidFill>
                <a:schemeClr val="dk2"/>
              </a:solidFill>
              <a:latin typeface="Proxima Nova"/>
              <a:ea typeface="Proxima Nova"/>
              <a:cs typeface="Proxima Nova"/>
              <a:sym typeface="Proxima Nova"/>
            </a:endParaRPr>
          </a:p>
        </p:txBody>
      </p:sp>
      <p:sp>
        <p:nvSpPr>
          <p:cNvPr id="493" name="Google Shape;493;p32"/>
          <p:cNvSpPr txBox="1"/>
          <p:nvPr/>
        </p:nvSpPr>
        <p:spPr>
          <a:xfrm>
            <a:off x="4329050" y="308616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5</a:t>
            </a:r>
            <a:endParaRPr sz="1000">
              <a:solidFill>
                <a:schemeClr val="dk2"/>
              </a:solidFill>
              <a:latin typeface="Proxima Nova"/>
              <a:ea typeface="Proxima Nova"/>
              <a:cs typeface="Proxima Nova"/>
              <a:sym typeface="Proxima Nova"/>
            </a:endParaRPr>
          </a:p>
        </p:txBody>
      </p:sp>
      <p:cxnSp>
        <p:nvCxnSpPr>
          <p:cNvPr id="494" name="Google Shape;494;p32"/>
          <p:cNvCxnSpPr/>
          <p:nvPr/>
        </p:nvCxnSpPr>
        <p:spPr>
          <a:xfrm>
            <a:off x="2724525" y="3569500"/>
            <a:ext cx="903900" cy="569700"/>
          </a:xfrm>
          <a:prstGeom prst="straightConnector1">
            <a:avLst/>
          </a:prstGeom>
          <a:noFill/>
          <a:ln cap="flat" cmpd="sng" w="9525">
            <a:solidFill>
              <a:schemeClr val="dk2"/>
            </a:solidFill>
            <a:prstDash val="solid"/>
            <a:round/>
            <a:headEnd len="med" w="med" type="none"/>
            <a:tailEnd len="med" w="med" type="triangle"/>
          </a:ln>
        </p:spPr>
      </p:cxnSp>
      <p:cxnSp>
        <p:nvCxnSpPr>
          <p:cNvPr id="495" name="Google Shape;495;p32"/>
          <p:cNvCxnSpPr/>
          <p:nvPr/>
        </p:nvCxnSpPr>
        <p:spPr>
          <a:xfrm>
            <a:off x="2721675" y="3674525"/>
            <a:ext cx="887700" cy="783000"/>
          </a:xfrm>
          <a:prstGeom prst="straightConnector1">
            <a:avLst/>
          </a:prstGeom>
          <a:noFill/>
          <a:ln cap="flat" cmpd="sng" w="9525">
            <a:solidFill>
              <a:schemeClr val="dk2"/>
            </a:solidFill>
            <a:prstDash val="solid"/>
            <a:round/>
            <a:headEnd len="med" w="med" type="none"/>
            <a:tailEnd len="med" w="med" type="triangle"/>
          </a:ln>
        </p:spPr>
      </p:cxnSp>
      <p:sp>
        <p:nvSpPr>
          <p:cNvPr id="496" name="Google Shape;496;p32"/>
          <p:cNvSpPr txBox="1"/>
          <p:nvPr/>
        </p:nvSpPr>
        <p:spPr>
          <a:xfrm>
            <a:off x="1323900" y="892275"/>
            <a:ext cx="23553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OS Memory Management</a:t>
            </a:r>
            <a:endParaRPr b="1">
              <a:solidFill>
                <a:schemeClr val="dk2"/>
              </a:solidFill>
              <a:latin typeface="Proxima Nova"/>
              <a:ea typeface="Proxima Nova"/>
              <a:cs typeface="Proxima Nova"/>
              <a:sym typeface="Proxima Nova"/>
            </a:endParaRPr>
          </a:p>
        </p:txBody>
      </p:sp>
      <p:sp>
        <p:nvSpPr>
          <p:cNvPr id="497" name="Google Shape;497;p32"/>
          <p:cNvSpPr/>
          <p:nvPr/>
        </p:nvSpPr>
        <p:spPr>
          <a:xfrm>
            <a:off x="7826100" y="16962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98" name="Google Shape;498;p32"/>
          <p:cNvSpPr/>
          <p:nvPr/>
        </p:nvSpPr>
        <p:spPr>
          <a:xfrm>
            <a:off x="7826100" y="19635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99" name="Google Shape;499;p32"/>
          <p:cNvSpPr/>
          <p:nvPr/>
        </p:nvSpPr>
        <p:spPr>
          <a:xfrm>
            <a:off x="7826100" y="22308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0" name="Google Shape;500;p32"/>
          <p:cNvSpPr/>
          <p:nvPr/>
        </p:nvSpPr>
        <p:spPr>
          <a:xfrm>
            <a:off x="7826100" y="24981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1" name="Google Shape;501;p32"/>
          <p:cNvSpPr/>
          <p:nvPr/>
        </p:nvSpPr>
        <p:spPr>
          <a:xfrm>
            <a:off x="7826100" y="27654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2" name="Google Shape;502;p32"/>
          <p:cNvSpPr/>
          <p:nvPr/>
        </p:nvSpPr>
        <p:spPr>
          <a:xfrm>
            <a:off x="7826100" y="3032738"/>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3" name="Google Shape;503;p32"/>
          <p:cNvSpPr/>
          <p:nvPr/>
        </p:nvSpPr>
        <p:spPr>
          <a:xfrm>
            <a:off x="4922175" y="1762200"/>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4" name="Google Shape;504;p32"/>
          <p:cNvSpPr/>
          <p:nvPr/>
        </p:nvSpPr>
        <p:spPr>
          <a:xfrm>
            <a:off x="4922175" y="2029500"/>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5" name="Google Shape;505;p32"/>
          <p:cNvSpPr/>
          <p:nvPr/>
        </p:nvSpPr>
        <p:spPr>
          <a:xfrm>
            <a:off x="4922175" y="2296800"/>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6" name="Google Shape;506;p32"/>
          <p:cNvSpPr/>
          <p:nvPr/>
        </p:nvSpPr>
        <p:spPr>
          <a:xfrm>
            <a:off x="4922175" y="2564100"/>
            <a:ext cx="1088700" cy="2673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07" name="Google Shape;507;p32"/>
          <p:cNvSpPr txBox="1"/>
          <p:nvPr/>
        </p:nvSpPr>
        <p:spPr>
          <a:xfrm>
            <a:off x="4693025" y="176857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508" name="Google Shape;508;p32"/>
          <p:cNvSpPr txBox="1"/>
          <p:nvPr/>
        </p:nvSpPr>
        <p:spPr>
          <a:xfrm>
            <a:off x="4693025" y="20295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509" name="Google Shape;509;p32"/>
          <p:cNvSpPr txBox="1"/>
          <p:nvPr/>
        </p:nvSpPr>
        <p:spPr>
          <a:xfrm>
            <a:off x="4693025" y="22968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510" name="Google Shape;510;p32"/>
          <p:cNvSpPr txBox="1"/>
          <p:nvPr/>
        </p:nvSpPr>
        <p:spPr>
          <a:xfrm>
            <a:off x="4693025" y="25641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511" name="Google Shape;511;p32"/>
          <p:cNvSpPr txBox="1"/>
          <p:nvPr/>
        </p:nvSpPr>
        <p:spPr>
          <a:xfrm>
            <a:off x="4874475" y="1313250"/>
            <a:ext cx="11841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Request </a:t>
            </a:r>
            <a:r>
              <a:rPr lang="en" sz="1000">
                <a:solidFill>
                  <a:schemeClr val="dk2"/>
                </a:solidFill>
                <a:latin typeface="Proxima Nova"/>
                <a:ea typeface="Proxima Nova"/>
                <a:cs typeface="Proxima Nova"/>
                <a:sym typeface="Proxima Nova"/>
              </a:rPr>
              <a:t>A Logical KV Cache</a:t>
            </a:r>
            <a:endParaRPr sz="1000">
              <a:solidFill>
                <a:schemeClr val="dk2"/>
              </a:solidFill>
              <a:latin typeface="Proxima Nova"/>
              <a:ea typeface="Proxima Nova"/>
              <a:cs typeface="Proxima Nova"/>
              <a:sym typeface="Proxima Nova"/>
            </a:endParaRPr>
          </a:p>
        </p:txBody>
      </p:sp>
      <p:sp>
        <p:nvSpPr>
          <p:cNvPr id="512" name="Google Shape;512;p32"/>
          <p:cNvSpPr/>
          <p:nvPr/>
        </p:nvSpPr>
        <p:spPr>
          <a:xfrm>
            <a:off x="4922175" y="3522300"/>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13" name="Google Shape;513;p32"/>
          <p:cNvSpPr/>
          <p:nvPr/>
        </p:nvSpPr>
        <p:spPr>
          <a:xfrm>
            <a:off x="4922175" y="3789600"/>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14" name="Google Shape;514;p32"/>
          <p:cNvSpPr/>
          <p:nvPr/>
        </p:nvSpPr>
        <p:spPr>
          <a:xfrm>
            <a:off x="4922175" y="4056900"/>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15" name="Google Shape;515;p32"/>
          <p:cNvSpPr/>
          <p:nvPr/>
        </p:nvSpPr>
        <p:spPr>
          <a:xfrm>
            <a:off x="4922175" y="4324200"/>
            <a:ext cx="1088700" cy="267300"/>
          </a:xfrm>
          <a:prstGeom prst="rect">
            <a:avLst/>
          </a:prstGeom>
          <a:solidFill>
            <a:srgbClr val="93C47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16" name="Google Shape;516;p32"/>
          <p:cNvSpPr txBox="1"/>
          <p:nvPr/>
        </p:nvSpPr>
        <p:spPr>
          <a:xfrm>
            <a:off x="4693025" y="3528675"/>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517" name="Google Shape;517;p32"/>
          <p:cNvSpPr txBox="1"/>
          <p:nvPr/>
        </p:nvSpPr>
        <p:spPr>
          <a:xfrm>
            <a:off x="4693025" y="37896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518" name="Google Shape;518;p32"/>
          <p:cNvSpPr txBox="1"/>
          <p:nvPr/>
        </p:nvSpPr>
        <p:spPr>
          <a:xfrm>
            <a:off x="4693025" y="40569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519" name="Google Shape;519;p32"/>
          <p:cNvSpPr txBox="1"/>
          <p:nvPr/>
        </p:nvSpPr>
        <p:spPr>
          <a:xfrm>
            <a:off x="4693025" y="4324200"/>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520" name="Google Shape;520;p32"/>
          <p:cNvSpPr/>
          <p:nvPr/>
        </p:nvSpPr>
        <p:spPr>
          <a:xfrm>
            <a:off x="6507225" y="2761975"/>
            <a:ext cx="916800" cy="1062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21" name="Google Shape;521;p32"/>
          <p:cNvSpPr txBox="1"/>
          <p:nvPr/>
        </p:nvSpPr>
        <p:spPr>
          <a:xfrm>
            <a:off x="6459525" y="2461025"/>
            <a:ext cx="1012200" cy="37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Block </a:t>
            </a:r>
            <a:r>
              <a:rPr lang="en" sz="1200">
                <a:solidFill>
                  <a:schemeClr val="dk2"/>
                </a:solidFill>
                <a:latin typeface="Proxima Nova"/>
                <a:ea typeface="Proxima Nova"/>
                <a:cs typeface="Proxima Nova"/>
                <a:sym typeface="Proxima Nova"/>
              </a:rPr>
              <a:t>Table</a:t>
            </a:r>
            <a:endParaRPr sz="1200">
              <a:solidFill>
                <a:schemeClr val="dk2"/>
              </a:solidFill>
              <a:latin typeface="Proxima Nova"/>
              <a:ea typeface="Proxima Nova"/>
              <a:cs typeface="Proxima Nova"/>
              <a:sym typeface="Proxima Nova"/>
            </a:endParaRPr>
          </a:p>
        </p:txBody>
      </p:sp>
      <p:cxnSp>
        <p:nvCxnSpPr>
          <p:cNvPr id="522" name="Google Shape;522;p32"/>
          <p:cNvCxnSpPr/>
          <p:nvPr/>
        </p:nvCxnSpPr>
        <p:spPr>
          <a:xfrm>
            <a:off x="5686075" y="1889525"/>
            <a:ext cx="1012200" cy="1024800"/>
          </a:xfrm>
          <a:prstGeom prst="straightConnector1">
            <a:avLst/>
          </a:prstGeom>
          <a:noFill/>
          <a:ln cap="flat" cmpd="sng" w="9525">
            <a:solidFill>
              <a:schemeClr val="dk2"/>
            </a:solidFill>
            <a:prstDash val="solid"/>
            <a:round/>
            <a:headEnd len="med" w="med" type="none"/>
            <a:tailEnd len="med" w="med" type="triangle"/>
          </a:ln>
        </p:spPr>
      </p:cxnSp>
      <p:cxnSp>
        <p:nvCxnSpPr>
          <p:cNvPr id="523" name="Google Shape;523;p32"/>
          <p:cNvCxnSpPr/>
          <p:nvPr/>
        </p:nvCxnSpPr>
        <p:spPr>
          <a:xfrm>
            <a:off x="5686075" y="2145600"/>
            <a:ext cx="993000" cy="1023300"/>
          </a:xfrm>
          <a:prstGeom prst="straightConnector1">
            <a:avLst/>
          </a:prstGeom>
          <a:noFill/>
          <a:ln cap="flat" cmpd="sng" w="9525">
            <a:solidFill>
              <a:schemeClr val="dk2"/>
            </a:solidFill>
            <a:prstDash val="solid"/>
            <a:round/>
            <a:headEnd len="med" w="med" type="none"/>
            <a:tailEnd len="med" w="med" type="triangle"/>
          </a:ln>
        </p:spPr>
      </p:cxnSp>
      <p:cxnSp>
        <p:nvCxnSpPr>
          <p:cNvPr id="524" name="Google Shape;524;p32"/>
          <p:cNvCxnSpPr/>
          <p:nvPr/>
        </p:nvCxnSpPr>
        <p:spPr>
          <a:xfrm>
            <a:off x="5698800" y="2373325"/>
            <a:ext cx="992100" cy="1032900"/>
          </a:xfrm>
          <a:prstGeom prst="straightConnector1">
            <a:avLst/>
          </a:prstGeom>
          <a:noFill/>
          <a:ln cap="flat" cmpd="sng" w="9525">
            <a:solidFill>
              <a:schemeClr val="dk2"/>
            </a:solidFill>
            <a:prstDash val="solid"/>
            <a:round/>
            <a:headEnd len="med" w="med" type="none"/>
            <a:tailEnd len="med" w="med" type="triangle"/>
          </a:ln>
        </p:spPr>
      </p:cxnSp>
      <p:cxnSp>
        <p:nvCxnSpPr>
          <p:cNvPr id="525" name="Google Shape;525;p32"/>
          <p:cNvCxnSpPr/>
          <p:nvPr/>
        </p:nvCxnSpPr>
        <p:spPr>
          <a:xfrm>
            <a:off x="5692450" y="2653400"/>
            <a:ext cx="998700" cy="979500"/>
          </a:xfrm>
          <a:prstGeom prst="straightConnector1">
            <a:avLst/>
          </a:prstGeom>
          <a:noFill/>
          <a:ln cap="flat" cmpd="sng" w="9525">
            <a:solidFill>
              <a:schemeClr val="dk2"/>
            </a:solidFill>
            <a:prstDash val="solid"/>
            <a:round/>
            <a:headEnd len="med" w="med" type="none"/>
            <a:tailEnd len="med" w="med" type="triangle"/>
          </a:ln>
        </p:spPr>
      </p:cxnSp>
      <p:cxnSp>
        <p:nvCxnSpPr>
          <p:cNvPr id="526" name="Google Shape;526;p32"/>
          <p:cNvCxnSpPr/>
          <p:nvPr/>
        </p:nvCxnSpPr>
        <p:spPr>
          <a:xfrm flipH="1" rot="10800000">
            <a:off x="5686125" y="2952725"/>
            <a:ext cx="1005600" cy="744900"/>
          </a:xfrm>
          <a:prstGeom prst="straightConnector1">
            <a:avLst/>
          </a:prstGeom>
          <a:noFill/>
          <a:ln cap="flat" cmpd="sng" w="9525">
            <a:solidFill>
              <a:schemeClr val="dk2"/>
            </a:solidFill>
            <a:prstDash val="solid"/>
            <a:round/>
            <a:headEnd len="med" w="med" type="none"/>
            <a:tailEnd len="med" w="med" type="triangle"/>
          </a:ln>
        </p:spPr>
      </p:cxnSp>
      <p:cxnSp>
        <p:nvCxnSpPr>
          <p:cNvPr id="527" name="Google Shape;527;p32"/>
          <p:cNvCxnSpPr/>
          <p:nvPr/>
        </p:nvCxnSpPr>
        <p:spPr>
          <a:xfrm flipH="1" rot="10800000">
            <a:off x="5686125" y="3188100"/>
            <a:ext cx="1018500" cy="774900"/>
          </a:xfrm>
          <a:prstGeom prst="straightConnector1">
            <a:avLst/>
          </a:prstGeom>
          <a:noFill/>
          <a:ln cap="flat" cmpd="sng" w="9525">
            <a:solidFill>
              <a:schemeClr val="dk2"/>
            </a:solidFill>
            <a:prstDash val="solid"/>
            <a:round/>
            <a:headEnd len="med" w="med" type="none"/>
            <a:tailEnd len="med" w="med" type="triangle"/>
          </a:ln>
        </p:spPr>
      </p:cxnSp>
      <p:cxnSp>
        <p:nvCxnSpPr>
          <p:cNvPr id="528" name="Google Shape;528;p32"/>
          <p:cNvCxnSpPr/>
          <p:nvPr/>
        </p:nvCxnSpPr>
        <p:spPr>
          <a:xfrm flipH="1" rot="10800000">
            <a:off x="5686125" y="3436500"/>
            <a:ext cx="1012200" cy="793800"/>
          </a:xfrm>
          <a:prstGeom prst="straightConnector1">
            <a:avLst/>
          </a:prstGeom>
          <a:noFill/>
          <a:ln cap="flat" cmpd="sng" w="9525">
            <a:solidFill>
              <a:schemeClr val="dk2"/>
            </a:solidFill>
            <a:prstDash val="solid"/>
            <a:round/>
            <a:headEnd len="med" w="med" type="none"/>
            <a:tailEnd len="med" w="med" type="triangle"/>
          </a:ln>
        </p:spPr>
      </p:cxnSp>
      <p:sp>
        <p:nvSpPr>
          <p:cNvPr id="529" name="Google Shape;529;p32"/>
          <p:cNvSpPr/>
          <p:nvPr/>
        </p:nvSpPr>
        <p:spPr>
          <a:xfrm>
            <a:off x="8057990" y="3924071"/>
            <a:ext cx="624900" cy="6375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30" name="Google Shape;530;p32"/>
          <p:cNvSpPr txBox="1"/>
          <p:nvPr/>
        </p:nvSpPr>
        <p:spPr>
          <a:xfrm>
            <a:off x="8025450" y="3621088"/>
            <a:ext cx="690000" cy="2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CPU</a:t>
            </a:r>
            <a:endParaRPr sz="1200">
              <a:solidFill>
                <a:schemeClr val="dk2"/>
              </a:solidFill>
              <a:latin typeface="Proxima Nova"/>
              <a:ea typeface="Proxima Nova"/>
              <a:cs typeface="Proxima Nova"/>
              <a:sym typeface="Proxima Nova"/>
            </a:endParaRPr>
          </a:p>
        </p:txBody>
      </p:sp>
      <p:cxnSp>
        <p:nvCxnSpPr>
          <p:cNvPr id="531" name="Google Shape;531;p32"/>
          <p:cNvCxnSpPr/>
          <p:nvPr/>
        </p:nvCxnSpPr>
        <p:spPr>
          <a:xfrm flipH="1" rot="10800000">
            <a:off x="7310275" y="1819550"/>
            <a:ext cx="713100" cy="1050300"/>
          </a:xfrm>
          <a:prstGeom prst="straightConnector1">
            <a:avLst/>
          </a:prstGeom>
          <a:noFill/>
          <a:ln cap="flat" cmpd="sng" w="9525">
            <a:solidFill>
              <a:schemeClr val="dk2"/>
            </a:solidFill>
            <a:prstDash val="solid"/>
            <a:round/>
            <a:headEnd len="med" w="med" type="none"/>
            <a:tailEnd len="med" w="med" type="triangle"/>
          </a:ln>
        </p:spPr>
      </p:cxnSp>
      <p:cxnSp>
        <p:nvCxnSpPr>
          <p:cNvPr id="532" name="Google Shape;532;p32"/>
          <p:cNvCxnSpPr/>
          <p:nvPr/>
        </p:nvCxnSpPr>
        <p:spPr>
          <a:xfrm flipH="1" rot="10800000">
            <a:off x="7316625" y="2067675"/>
            <a:ext cx="693900" cy="948600"/>
          </a:xfrm>
          <a:prstGeom prst="straightConnector1">
            <a:avLst/>
          </a:prstGeom>
          <a:noFill/>
          <a:ln cap="flat" cmpd="sng" w="9525">
            <a:solidFill>
              <a:schemeClr val="dk2"/>
            </a:solidFill>
            <a:prstDash val="solid"/>
            <a:round/>
            <a:headEnd len="med" w="med" type="none"/>
            <a:tailEnd len="med" w="med" type="triangle"/>
          </a:ln>
        </p:spPr>
      </p:cxnSp>
      <p:cxnSp>
        <p:nvCxnSpPr>
          <p:cNvPr id="533" name="Google Shape;533;p32"/>
          <p:cNvCxnSpPr/>
          <p:nvPr/>
        </p:nvCxnSpPr>
        <p:spPr>
          <a:xfrm flipH="1" rot="10800000">
            <a:off x="7323000" y="2315950"/>
            <a:ext cx="687600" cy="891300"/>
          </a:xfrm>
          <a:prstGeom prst="straightConnector1">
            <a:avLst/>
          </a:prstGeom>
          <a:noFill/>
          <a:ln cap="flat" cmpd="sng" w="9525">
            <a:solidFill>
              <a:schemeClr val="dk2"/>
            </a:solidFill>
            <a:prstDash val="solid"/>
            <a:round/>
            <a:headEnd len="med" w="med" type="none"/>
            <a:tailEnd len="med" w="med" type="triangle"/>
          </a:ln>
        </p:spPr>
      </p:cxnSp>
      <p:cxnSp>
        <p:nvCxnSpPr>
          <p:cNvPr id="534" name="Google Shape;534;p32"/>
          <p:cNvCxnSpPr/>
          <p:nvPr/>
        </p:nvCxnSpPr>
        <p:spPr>
          <a:xfrm flipH="1" rot="10800000">
            <a:off x="7310275" y="2876125"/>
            <a:ext cx="725700" cy="483900"/>
          </a:xfrm>
          <a:prstGeom prst="straightConnector1">
            <a:avLst/>
          </a:prstGeom>
          <a:noFill/>
          <a:ln cap="flat" cmpd="sng" w="9525">
            <a:solidFill>
              <a:schemeClr val="dk2"/>
            </a:solidFill>
            <a:prstDash val="solid"/>
            <a:round/>
            <a:headEnd len="med" w="med" type="none"/>
            <a:tailEnd len="med" w="med" type="triangle"/>
          </a:ln>
        </p:spPr>
      </p:cxnSp>
      <p:cxnSp>
        <p:nvCxnSpPr>
          <p:cNvPr id="535" name="Google Shape;535;p32"/>
          <p:cNvCxnSpPr/>
          <p:nvPr/>
        </p:nvCxnSpPr>
        <p:spPr>
          <a:xfrm flipH="1" rot="10800000">
            <a:off x="7310275" y="3111650"/>
            <a:ext cx="738300" cy="360000"/>
          </a:xfrm>
          <a:prstGeom prst="straightConnector1">
            <a:avLst/>
          </a:prstGeom>
          <a:noFill/>
          <a:ln cap="flat" cmpd="sng" w="9525">
            <a:solidFill>
              <a:schemeClr val="dk2"/>
            </a:solidFill>
            <a:prstDash val="solid"/>
            <a:round/>
            <a:headEnd len="med" w="med" type="none"/>
            <a:tailEnd len="med" w="med" type="triangle"/>
          </a:ln>
        </p:spPr>
      </p:cxnSp>
      <p:sp>
        <p:nvSpPr>
          <p:cNvPr id="536" name="Google Shape;536;p32"/>
          <p:cNvSpPr txBox="1"/>
          <p:nvPr/>
        </p:nvSpPr>
        <p:spPr>
          <a:xfrm>
            <a:off x="7677150" y="1266275"/>
            <a:ext cx="13866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Non-contiguous KV Cache on GPU vRAM</a:t>
            </a:r>
            <a:endParaRPr sz="1000">
              <a:solidFill>
                <a:schemeClr val="dk2"/>
              </a:solidFill>
              <a:latin typeface="Proxima Nova"/>
              <a:ea typeface="Proxima Nova"/>
              <a:cs typeface="Proxima Nova"/>
              <a:sym typeface="Proxima Nova"/>
            </a:endParaRPr>
          </a:p>
        </p:txBody>
      </p:sp>
      <p:sp>
        <p:nvSpPr>
          <p:cNvPr id="537" name="Google Shape;537;p32"/>
          <p:cNvSpPr txBox="1"/>
          <p:nvPr/>
        </p:nvSpPr>
        <p:spPr>
          <a:xfrm>
            <a:off x="8914800" y="169623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0</a:t>
            </a:r>
            <a:endParaRPr sz="1000">
              <a:solidFill>
                <a:schemeClr val="dk2"/>
              </a:solidFill>
              <a:latin typeface="Proxima Nova"/>
              <a:ea typeface="Proxima Nova"/>
              <a:cs typeface="Proxima Nova"/>
              <a:sym typeface="Proxima Nova"/>
            </a:endParaRPr>
          </a:p>
        </p:txBody>
      </p:sp>
      <p:sp>
        <p:nvSpPr>
          <p:cNvPr id="538" name="Google Shape;538;p32"/>
          <p:cNvSpPr txBox="1"/>
          <p:nvPr/>
        </p:nvSpPr>
        <p:spPr>
          <a:xfrm>
            <a:off x="8914800" y="195716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1</a:t>
            </a:r>
            <a:endParaRPr sz="1000">
              <a:solidFill>
                <a:schemeClr val="dk2"/>
              </a:solidFill>
              <a:latin typeface="Proxima Nova"/>
              <a:ea typeface="Proxima Nova"/>
              <a:cs typeface="Proxima Nova"/>
              <a:sym typeface="Proxima Nova"/>
            </a:endParaRPr>
          </a:p>
        </p:txBody>
      </p:sp>
      <p:sp>
        <p:nvSpPr>
          <p:cNvPr id="539" name="Google Shape;539;p32"/>
          <p:cNvSpPr txBox="1"/>
          <p:nvPr/>
        </p:nvSpPr>
        <p:spPr>
          <a:xfrm>
            <a:off x="8914800" y="222446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2</a:t>
            </a:r>
            <a:endParaRPr sz="1000">
              <a:solidFill>
                <a:schemeClr val="dk2"/>
              </a:solidFill>
              <a:latin typeface="Proxima Nova"/>
              <a:ea typeface="Proxima Nova"/>
              <a:cs typeface="Proxima Nova"/>
              <a:sym typeface="Proxima Nova"/>
            </a:endParaRPr>
          </a:p>
        </p:txBody>
      </p:sp>
      <p:sp>
        <p:nvSpPr>
          <p:cNvPr id="540" name="Google Shape;540;p32"/>
          <p:cNvSpPr txBox="1"/>
          <p:nvPr/>
        </p:nvSpPr>
        <p:spPr>
          <a:xfrm>
            <a:off x="8914800" y="2491763"/>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3</a:t>
            </a:r>
            <a:endParaRPr sz="1000">
              <a:solidFill>
                <a:schemeClr val="dk2"/>
              </a:solidFill>
              <a:latin typeface="Proxima Nova"/>
              <a:ea typeface="Proxima Nova"/>
              <a:cs typeface="Proxima Nova"/>
              <a:sym typeface="Proxima Nova"/>
            </a:endParaRPr>
          </a:p>
        </p:txBody>
      </p:sp>
      <p:sp>
        <p:nvSpPr>
          <p:cNvPr id="541" name="Google Shape;541;p32"/>
          <p:cNvSpPr txBox="1"/>
          <p:nvPr/>
        </p:nvSpPr>
        <p:spPr>
          <a:xfrm>
            <a:off x="8914800" y="275268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4</a:t>
            </a:r>
            <a:endParaRPr sz="1000">
              <a:solidFill>
                <a:schemeClr val="dk2"/>
              </a:solidFill>
              <a:latin typeface="Proxima Nova"/>
              <a:ea typeface="Proxima Nova"/>
              <a:cs typeface="Proxima Nova"/>
              <a:sym typeface="Proxima Nova"/>
            </a:endParaRPr>
          </a:p>
        </p:txBody>
      </p:sp>
      <p:sp>
        <p:nvSpPr>
          <p:cNvPr id="542" name="Google Shape;542;p32"/>
          <p:cNvSpPr txBox="1"/>
          <p:nvPr/>
        </p:nvSpPr>
        <p:spPr>
          <a:xfrm>
            <a:off x="8914800" y="3032738"/>
            <a:ext cx="229200" cy="26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Proxima Nova"/>
                <a:ea typeface="Proxima Nova"/>
                <a:cs typeface="Proxima Nova"/>
                <a:sym typeface="Proxima Nova"/>
              </a:rPr>
              <a:t>5</a:t>
            </a:r>
            <a:endParaRPr sz="1000">
              <a:solidFill>
                <a:schemeClr val="dk2"/>
              </a:solidFill>
              <a:latin typeface="Proxima Nova"/>
              <a:ea typeface="Proxima Nova"/>
              <a:cs typeface="Proxima Nova"/>
              <a:sym typeface="Proxima Nova"/>
            </a:endParaRPr>
          </a:p>
        </p:txBody>
      </p:sp>
      <p:cxnSp>
        <p:nvCxnSpPr>
          <p:cNvPr id="543" name="Google Shape;543;p32"/>
          <p:cNvCxnSpPr/>
          <p:nvPr/>
        </p:nvCxnSpPr>
        <p:spPr>
          <a:xfrm>
            <a:off x="7310275" y="3516075"/>
            <a:ext cx="903900" cy="569700"/>
          </a:xfrm>
          <a:prstGeom prst="straightConnector1">
            <a:avLst/>
          </a:prstGeom>
          <a:noFill/>
          <a:ln cap="flat" cmpd="sng" w="9525">
            <a:solidFill>
              <a:schemeClr val="dk2"/>
            </a:solidFill>
            <a:prstDash val="solid"/>
            <a:round/>
            <a:headEnd len="med" w="med" type="none"/>
            <a:tailEnd len="med" w="med" type="triangle"/>
          </a:ln>
        </p:spPr>
      </p:cxnSp>
      <p:cxnSp>
        <p:nvCxnSpPr>
          <p:cNvPr id="544" name="Google Shape;544;p32"/>
          <p:cNvCxnSpPr/>
          <p:nvPr/>
        </p:nvCxnSpPr>
        <p:spPr>
          <a:xfrm>
            <a:off x="7307425" y="3621100"/>
            <a:ext cx="887700" cy="783000"/>
          </a:xfrm>
          <a:prstGeom prst="straightConnector1">
            <a:avLst/>
          </a:prstGeom>
          <a:noFill/>
          <a:ln cap="flat" cmpd="sng" w="9525">
            <a:solidFill>
              <a:schemeClr val="dk2"/>
            </a:solidFill>
            <a:prstDash val="solid"/>
            <a:round/>
            <a:headEnd len="med" w="med" type="none"/>
            <a:tailEnd len="med" w="med" type="triangle"/>
          </a:ln>
        </p:spPr>
      </p:cxnSp>
      <p:sp>
        <p:nvSpPr>
          <p:cNvPr id="545" name="Google Shape;545;p32"/>
          <p:cNvSpPr txBox="1"/>
          <p:nvPr/>
        </p:nvSpPr>
        <p:spPr>
          <a:xfrm>
            <a:off x="5731125" y="880450"/>
            <a:ext cx="2469000" cy="40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vLLM</a:t>
            </a:r>
            <a:r>
              <a:rPr b="1" lang="en">
                <a:solidFill>
                  <a:schemeClr val="dk2"/>
                </a:solidFill>
                <a:latin typeface="Proxima Nova"/>
                <a:ea typeface="Proxima Nova"/>
                <a:cs typeface="Proxima Nova"/>
                <a:sym typeface="Proxima Nova"/>
              </a:rPr>
              <a:t> Memory Management</a:t>
            </a:r>
            <a:endParaRPr b="1">
              <a:solidFill>
                <a:schemeClr val="dk2"/>
              </a:solidFill>
              <a:latin typeface="Proxima Nova"/>
              <a:ea typeface="Proxima Nova"/>
              <a:cs typeface="Proxima Nova"/>
              <a:sym typeface="Proxima Nova"/>
            </a:endParaRPr>
          </a:p>
        </p:txBody>
      </p:sp>
      <p:sp>
        <p:nvSpPr>
          <p:cNvPr id="546" name="Google Shape;546;p32"/>
          <p:cNvSpPr txBox="1"/>
          <p:nvPr/>
        </p:nvSpPr>
        <p:spPr>
          <a:xfrm>
            <a:off x="4874475" y="3098688"/>
            <a:ext cx="1184100" cy="42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Request B Logical KV Cache</a:t>
            </a:r>
            <a:endParaRPr sz="1000">
              <a:solidFill>
                <a:schemeClr val="dk2"/>
              </a:solidFill>
              <a:latin typeface="Proxima Nova"/>
              <a:ea typeface="Proxima Nova"/>
              <a:cs typeface="Proxima Nova"/>
              <a:sym typeface="Proxima Nova"/>
            </a:endParaRPr>
          </a:p>
        </p:txBody>
      </p:sp>
      <p:sp>
        <p:nvSpPr>
          <p:cNvPr id="547" name="Google Shape;547;p32"/>
          <p:cNvSpPr/>
          <p:nvPr/>
        </p:nvSpPr>
        <p:spPr>
          <a:xfrm>
            <a:off x="1503825" y="1815625"/>
            <a:ext cx="73200" cy="267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48" name="Google Shape;548;p32"/>
          <p:cNvSpPr txBox="1"/>
          <p:nvPr/>
        </p:nvSpPr>
        <p:spPr>
          <a:xfrm>
            <a:off x="1521100" y="1781500"/>
            <a:ext cx="534600" cy="2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Proxima Nova"/>
                <a:ea typeface="Proxima Nova"/>
                <a:cs typeface="Proxima Nova"/>
                <a:sym typeface="Proxima Nova"/>
              </a:rPr>
              <a:t>Page</a:t>
            </a:r>
            <a:endParaRPr sz="1100">
              <a:solidFill>
                <a:schemeClr val="dk2"/>
              </a:solidFill>
              <a:latin typeface="Proxima Nova"/>
              <a:ea typeface="Proxima Nova"/>
              <a:cs typeface="Proxima Nova"/>
              <a:sym typeface="Proxima Nova"/>
            </a:endParaRPr>
          </a:p>
        </p:txBody>
      </p:sp>
      <p:sp>
        <p:nvSpPr>
          <p:cNvPr id="549" name="Google Shape;549;p32"/>
          <p:cNvSpPr/>
          <p:nvPr/>
        </p:nvSpPr>
        <p:spPr>
          <a:xfrm>
            <a:off x="6058575" y="1754688"/>
            <a:ext cx="73200" cy="267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550" name="Google Shape;550;p32"/>
          <p:cNvSpPr txBox="1"/>
          <p:nvPr/>
        </p:nvSpPr>
        <p:spPr>
          <a:xfrm>
            <a:off x="6075850" y="1720563"/>
            <a:ext cx="534600" cy="24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2"/>
                </a:solidFill>
                <a:latin typeface="Proxima Nova"/>
                <a:ea typeface="Proxima Nova"/>
                <a:cs typeface="Proxima Nova"/>
                <a:sym typeface="Proxima Nova"/>
              </a:rPr>
              <a:t>Block</a:t>
            </a:r>
            <a:endParaRPr sz="1100">
              <a:solidFill>
                <a:schemeClr val="dk2"/>
              </a:solidFill>
              <a:latin typeface="Proxima Nova"/>
              <a:ea typeface="Proxima Nova"/>
              <a:cs typeface="Proxima Nova"/>
              <a:sym typeface="Proxima Nova"/>
            </a:endParaRPr>
          </a:p>
        </p:txBody>
      </p:sp>
      <p:cxnSp>
        <p:nvCxnSpPr>
          <p:cNvPr id="551" name="Google Shape;551;p32"/>
          <p:cNvCxnSpPr/>
          <p:nvPr/>
        </p:nvCxnSpPr>
        <p:spPr>
          <a:xfrm>
            <a:off x="4610038" y="795975"/>
            <a:ext cx="24900" cy="4291800"/>
          </a:xfrm>
          <a:prstGeom prst="straightConnector1">
            <a:avLst/>
          </a:prstGeom>
          <a:noFill/>
          <a:ln cap="flat" cmpd="sng" w="28575">
            <a:solidFill>
              <a:schemeClr val="dk2"/>
            </a:solidFill>
            <a:prstDash val="solid"/>
            <a:round/>
            <a:headEnd len="med" w="med" type="none"/>
            <a:tailEnd len="med" w="med" type="none"/>
          </a:ln>
        </p:spPr>
      </p:cxnSp>
      <p:cxnSp>
        <p:nvCxnSpPr>
          <p:cNvPr id="552" name="Google Shape;552;p32"/>
          <p:cNvCxnSpPr/>
          <p:nvPr/>
        </p:nvCxnSpPr>
        <p:spPr>
          <a:xfrm rot="10800000">
            <a:off x="2185225" y="2823825"/>
            <a:ext cx="0" cy="10440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32"/>
          <p:cNvCxnSpPr/>
          <p:nvPr/>
        </p:nvCxnSpPr>
        <p:spPr>
          <a:xfrm rot="10800000">
            <a:off x="2614750" y="2823075"/>
            <a:ext cx="0" cy="1044000"/>
          </a:xfrm>
          <a:prstGeom prst="straightConnector1">
            <a:avLst/>
          </a:prstGeom>
          <a:noFill/>
          <a:ln cap="flat" cmpd="sng" w="9525">
            <a:solidFill>
              <a:schemeClr val="dk2"/>
            </a:solidFill>
            <a:prstDash val="solid"/>
            <a:round/>
            <a:headEnd len="med" w="med" type="none"/>
            <a:tailEnd len="med" w="med" type="none"/>
          </a:ln>
        </p:spPr>
      </p:cxnSp>
      <p:cxnSp>
        <p:nvCxnSpPr>
          <p:cNvPr id="554" name="Google Shape;554;p32"/>
          <p:cNvCxnSpPr/>
          <p:nvPr/>
        </p:nvCxnSpPr>
        <p:spPr>
          <a:xfrm rot="10800000">
            <a:off x="6736600" y="2771425"/>
            <a:ext cx="0" cy="10440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32"/>
          <p:cNvCxnSpPr/>
          <p:nvPr/>
        </p:nvCxnSpPr>
        <p:spPr>
          <a:xfrm rot="10800000">
            <a:off x="7185450" y="2769650"/>
            <a:ext cx="0" cy="1044000"/>
          </a:xfrm>
          <a:prstGeom prst="straightConnector1">
            <a:avLst/>
          </a:prstGeom>
          <a:noFill/>
          <a:ln cap="flat" cmpd="sng" w="9525">
            <a:solidFill>
              <a:schemeClr val="dk2"/>
            </a:solidFill>
            <a:prstDash val="solid"/>
            <a:round/>
            <a:headEnd len="med" w="med" type="none"/>
            <a:tailEnd len="med" w="med" type="none"/>
          </a:ln>
        </p:spPr>
      </p:cxnSp>
      <p:sp>
        <p:nvSpPr>
          <p:cNvPr id="556" name="Google Shape;55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3"/>
          <p:cNvSpPr txBox="1"/>
          <p:nvPr>
            <p:ph type="title"/>
          </p:nvPr>
        </p:nvSpPr>
        <p:spPr>
          <a:xfrm>
            <a:off x="311700" y="21147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vLLM overview</a:t>
            </a:r>
            <a:endParaRPr/>
          </a:p>
        </p:txBody>
      </p:sp>
      <p:pic>
        <p:nvPicPr>
          <p:cNvPr id="562" name="Google Shape;562;p33"/>
          <p:cNvPicPr preferRelativeResize="0"/>
          <p:nvPr/>
        </p:nvPicPr>
        <p:blipFill>
          <a:blip r:embed="rId3">
            <a:alphaModFix/>
          </a:blip>
          <a:stretch>
            <a:fillRect/>
          </a:stretch>
        </p:blipFill>
        <p:spPr>
          <a:xfrm>
            <a:off x="2282013" y="1509209"/>
            <a:ext cx="6009001" cy="3239525"/>
          </a:xfrm>
          <a:prstGeom prst="rect">
            <a:avLst/>
          </a:prstGeom>
          <a:noFill/>
          <a:ln>
            <a:noFill/>
          </a:ln>
        </p:spPr>
      </p:pic>
      <p:sp>
        <p:nvSpPr>
          <p:cNvPr id="563" name="Google Shape;563;p33"/>
          <p:cNvSpPr/>
          <p:nvPr/>
        </p:nvSpPr>
        <p:spPr>
          <a:xfrm>
            <a:off x="2465313" y="1050400"/>
            <a:ext cx="5642400" cy="53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1"/>
                </a:solidFill>
              </a:rPr>
              <a:t>Centralized scheduler to coordinate the execution of distributed GPU workers </a:t>
            </a:r>
            <a:endParaRPr sz="1200">
              <a:latin typeface="Proxima Nova"/>
              <a:ea typeface="Proxima Nova"/>
              <a:cs typeface="Proxima Nova"/>
              <a:sym typeface="Proxima Nova"/>
            </a:endParaRPr>
          </a:p>
        </p:txBody>
      </p:sp>
      <p:sp>
        <p:nvSpPr>
          <p:cNvPr id="564" name="Google Shape;564;p33"/>
          <p:cNvSpPr/>
          <p:nvPr/>
        </p:nvSpPr>
        <p:spPr>
          <a:xfrm>
            <a:off x="852988" y="1987525"/>
            <a:ext cx="1722300" cy="180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1200">
                <a:solidFill>
                  <a:schemeClr val="dk1"/>
                </a:solidFill>
              </a:rPr>
              <a:t>KV cache manager </a:t>
            </a:r>
            <a:r>
              <a:rPr lang="en" sz="1200">
                <a:solidFill>
                  <a:schemeClr val="dk1"/>
                </a:solidFill>
              </a:rPr>
              <a:t>effectively</a:t>
            </a:r>
            <a:r>
              <a:rPr lang="en" sz="1200">
                <a:solidFill>
                  <a:schemeClr val="dk1"/>
                </a:solidFill>
              </a:rPr>
              <a:t> manages the KV cache in a paged fashion, enabled by </a:t>
            </a:r>
            <a:r>
              <a:rPr i="1" lang="en" sz="1200">
                <a:solidFill>
                  <a:schemeClr val="dk1"/>
                </a:solidFill>
              </a:rPr>
              <a:t>PagedAttention</a:t>
            </a:r>
            <a:r>
              <a:rPr lang="en" sz="1200">
                <a:solidFill>
                  <a:schemeClr val="dk1"/>
                </a:solidFill>
              </a:rPr>
              <a:t>. </a:t>
            </a:r>
            <a:endParaRPr sz="1200">
              <a:solidFill>
                <a:schemeClr val="dk1"/>
              </a:solidFill>
            </a:endParaRPr>
          </a:p>
        </p:txBody>
      </p:sp>
      <p:sp>
        <p:nvSpPr>
          <p:cNvPr id="565" name="Google Shape;565;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4"/>
          <p:cNvSpPr txBox="1"/>
          <p:nvPr>
            <p:ph idx="1" type="body"/>
          </p:nvPr>
        </p:nvSpPr>
        <p:spPr>
          <a:xfrm>
            <a:off x="147475" y="1136050"/>
            <a:ext cx="5275500" cy="3872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Segments Key-Value matrices into different blocks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17500" lvl="0" marL="457200" rtl="0" algn="l">
              <a:spcBef>
                <a:spcPts val="1200"/>
              </a:spcBef>
              <a:spcAft>
                <a:spcPts val="0"/>
              </a:spcAft>
              <a:buSzPts val="1400"/>
              <a:buChar char="●"/>
            </a:pPr>
            <a:r>
              <a:rPr lang="en"/>
              <a:t>Enables attention key to be stored non-contiguously </a:t>
            </a:r>
            <a:endParaRPr/>
          </a:p>
          <a:p>
            <a:pPr indent="-317500" lvl="0" marL="457200" rtl="0" algn="l">
              <a:spcBef>
                <a:spcPts val="0"/>
              </a:spcBef>
              <a:spcAft>
                <a:spcPts val="0"/>
              </a:spcAft>
              <a:buSzPts val="1400"/>
              <a:buChar char="●"/>
            </a:pPr>
            <a:r>
              <a:rPr lang="en"/>
              <a:t>Critical to handle variable-sized input</a:t>
            </a:r>
            <a:endParaRPr/>
          </a:p>
        </p:txBody>
      </p:sp>
      <p:sp>
        <p:nvSpPr>
          <p:cNvPr id="571" name="Google Shape;57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PagedAttention</a:t>
            </a:r>
            <a:endParaRPr/>
          </a:p>
        </p:txBody>
      </p:sp>
      <p:pic>
        <p:nvPicPr>
          <p:cNvPr id="572" name="Google Shape;572;p34"/>
          <p:cNvPicPr preferRelativeResize="0"/>
          <p:nvPr/>
        </p:nvPicPr>
        <p:blipFill rotWithShape="1">
          <a:blip r:embed="rId3">
            <a:alphaModFix/>
          </a:blip>
          <a:srcRect b="0" l="3384" r="9164" t="8340"/>
          <a:stretch/>
        </p:blipFill>
        <p:spPr>
          <a:xfrm>
            <a:off x="5107425" y="1616474"/>
            <a:ext cx="3897149" cy="1910549"/>
          </a:xfrm>
          <a:prstGeom prst="rect">
            <a:avLst/>
          </a:prstGeom>
          <a:noFill/>
          <a:ln>
            <a:noFill/>
          </a:ln>
        </p:spPr>
      </p:pic>
      <p:pic>
        <p:nvPicPr>
          <p:cNvPr id="573" name="Google Shape;573;p34"/>
          <p:cNvPicPr preferRelativeResize="0"/>
          <p:nvPr/>
        </p:nvPicPr>
        <p:blipFill>
          <a:blip r:embed="rId4">
            <a:alphaModFix/>
          </a:blip>
          <a:stretch>
            <a:fillRect/>
          </a:stretch>
        </p:blipFill>
        <p:spPr>
          <a:xfrm>
            <a:off x="359875" y="1658800"/>
            <a:ext cx="1831639" cy="300625"/>
          </a:xfrm>
          <a:prstGeom prst="rect">
            <a:avLst/>
          </a:prstGeom>
          <a:noFill/>
          <a:ln>
            <a:noFill/>
          </a:ln>
        </p:spPr>
      </p:pic>
      <p:pic>
        <p:nvPicPr>
          <p:cNvPr id="574" name="Google Shape;574;p34"/>
          <p:cNvPicPr preferRelativeResize="0"/>
          <p:nvPr/>
        </p:nvPicPr>
        <p:blipFill rotWithShape="1">
          <a:blip r:embed="rId5">
            <a:alphaModFix/>
          </a:blip>
          <a:srcRect b="0" l="0" r="0" t="9049"/>
          <a:stretch/>
        </p:blipFill>
        <p:spPr>
          <a:xfrm>
            <a:off x="359875" y="2020450"/>
            <a:ext cx="1831651" cy="249899"/>
          </a:xfrm>
          <a:prstGeom prst="rect">
            <a:avLst/>
          </a:prstGeom>
          <a:noFill/>
          <a:ln>
            <a:noFill/>
          </a:ln>
        </p:spPr>
      </p:pic>
      <p:pic>
        <p:nvPicPr>
          <p:cNvPr id="575" name="Google Shape;575;p34"/>
          <p:cNvPicPr preferRelativeResize="0"/>
          <p:nvPr/>
        </p:nvPicPr>
        <p:blipFill>
          <a:blip r:embed="rId6">
            <a:alphaModFix/>
          </a:blip>
          <a:stretch>
            <a:fillRect/>
          </a:stretch>
        </p:blipFill>
        <p:spPr>
          <a:xfrm>
            <a:off x="359875" y="2425224"/>
            <a:ext cx="4578724" cy="1178199"/>
          </a:xfrm>
          <a:prstGeom prst="rect">
            <a:avLst/>
          </a:prstGeom>
          <a:noFill/>
          <a:ln>
            <a:noFill/>
          </a:ln>
        </p:spPr>
      </p:pic>
      <p:sp>
        <p:nvSpPr>
          <p:cNvPr id="576" name="Google Shape;57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5"/>
          <p:cNvSpPr txBox="1"/>
          <p:nvPr>
            <p:ph type="title"/>
          </p:nvPr>
        </p:nvSpPr>
        <p:spPr>
          <a:xfrm>
            <a:off x="311700" y="239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KV Cache manager / D</a:t>
            </a:r>
            <a:r>
              <a:rPr lang="en"/>
              <a:t>ecoding with PagedAttention</a:t>
            </a:r>
            <a:endParaRPr/>
          </a:p>
          <a:p>
            <a:pPr indent="0" lvl="0" marL="0" rtl="0" algn="l">
              <a:spcBef>
                <a:spcPts val="0"/>
              </a:spcBef>
              <a:spcAft>
                <a:spcPts val="0"/>
              </a:spcAft>
              <a:buNone/>
            </a:pPr>
            <a:r>
              <a:t/>
            </a:r>
            <a:endParaRPr/>
          </a:p>
        </p:txBody>
      </p:sp>
      <p:pic>
        <p:nvPicPr>
          <p:cNvPr id="582" name="Google Shape;582;p35"/>
          <p:cNvPicPr preferRelativeResize="0"/>
          <p:nvPr/>
        </p:nvPicPr>
        <p:blipFill>
          <a:blip r:embed="rId3">
            <a:alphaModFix/>
          </a:blip>
          <a:stretch>
            <a:fillRect/>
          </a:stretch>
        </p:blipFill>
        <p:spPr>
          <a:xfrm>
            <a:off x="596238" y="774375"/>
            <a:ext cx="7951524" cy="3908076"/>
          </a:xfrm>
          <a:prstGeom prst="rect">
            <a:avLst/>
          </a:prstGeom>
          <a:noFill/>
          <a:ln>
            <a:noFill/>
          </a:ln>
        </p:spPr>
      </p:pic>
      <p:sp>
        <p:nvSpPr>
          <p:cNvPr id="583" name="Google Shape;583;p35"/>
          <p:cNvSpPr txBox="1"/>
          <p:nvPr/>
        </p:nvSpPr>
        <p:spPr>
          <a:xfrm>
            <a:off x="5596275" y="4565900"/>
            <a:ext cx="267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Proxima Nova"/>
              <a:ea typeface="Proxima Nova"/>
              <a:cs typeface="Proxima Nova"/>
              <a:sym typeface="Proxima Nova"/>
            </a:endParaRPr>
          </a:p>
        </p:txBody>
      </p:sp>
      <p:sp>
        <p:nvSpPr>
          <p:cNvPr id="584" name="Google Shape;584;p35"/>
          <p:cNvSpPr/>
          <p:nvPr/>
        </p:nvSpPr>
        <p:spPr>
          <a:xfrm>
            <a:off x="1956950" y="3971450"/>
            <a:ext cx="2936400" cy="84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① vLLM does not need to reserve additional space for a max seq length. </a:t>
            </a:r>
            <a:endParaRPr sz="1100">
              <a:latin typeface="Proxima Nova"/>
              <a:ea typeface="Proxima Nova"/>
              <a:cs typeface="Proxima Nova"/>
              <a:sym typeface="Proxima Nova"/>
            </a:endParaRPr>
          </a:p>
          <a:p>
            <a:pPr indent="0" lvl="0" marL="0" rtl="0" algn="ctr">
              <a:spcBef>
                <a:spcPts val="0"/>
              </a:spcBef>
              <a:spcAft>
                <a:spcPts val="0"/>
              </a:spcAft>
              <a:buNone/>
            </a:pPr>
            <a:r>
              <a:rPr lang="en" sz="1100">
                <a:latin typeface="Proxima Nova"/>
                <a:ea typeface="Proxima Nova"/>
                <a:cs typeface="Proxima Nova"/>
                <a:sym typeface="Proxima Nova"/>
              </a:rPr>
              <a:t>Leaving one slot in Physical Block 1 unused</a:t>
            </a:r>
            <a:endParaRPr sz="1100">
              <a:latin typeface="Proxima Nova"/>
              <a:ea typeface="Proxima Nova"/>
              <a:cs typeface="Proxima Nova"/>
              <a:sym typeface="Proxima Nova"/>
            </a:endParaRPr>
          </a:p>
        </p:txBody>
      </p:sp>
      <p:sp>
        <p:nvSpPr>
          <p:cNvPr id="585" name="Google Shape;585;p35"/>
          <p:cNvSpPr/>
          <p:nvPr/>
        </p:nvSpPr>
        <p:spPr>
          <a:xfrm>
            <a:off x="6857900" y="2161725"/>
            <a:ext cx="1916700" cy="32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② Autoregressive decoding begins, fills last slot in Block 1</a:t>
            </a:r>
            <a:endParaRPr sz="1000">
              <a:latin typeface="Proxima Nova"/>
              <a:ea typeface="Proxima Nova"/>
              <a:cs typeface="Proxima Nova"/>
              <a:sym typeface="Proxima Nova"/>
            </a:endParaRPr>
          </a:p>
        </p:txBody>
      </p:sp>
      <p:sp>
        <p:nvSpPr>
          <p:cNvPr id="586" name="Google Shape;586;p35"/>
          <p:cNvSpPr/>
          <p:nvPr/>
        </p:nvSpPr>
        <p:spPr>
          <a:xfrm>
            <a:off x="6484300" y="2882800"/>
            <a:ext cx="2154600" cy="32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③</a:t>
            </a:r>
            <a:r>
              <a:rPr lang="en" sz="1000">
                <a:latin typeface="Proxima Nova"/>
                <a:ea typeface="Proxima Nova"/>
                <a:cs typeface="Proxima Nova"/>
                <a:sym typeface="Proxima Nova"/>
              </a:rPr>
              <a:t> Allocate a new physical block 3 for second step in decoding</a:t>
            </a:r>
            <a:endParaRPr sz="1000">
              <a:latin typeface="Proxima Nova"/>
              <a:ea typeface="Proxima Nova"/>
              <a:cs typeface="Proxima Nova"/>
              <a:sym typeface="Proxima Nova"/>
            </a:endParaRPr>
          </a:p>
        </p:txBody>
      </p:sp>
      <p:sp>
        <p:nvSpPr>
          <p:cNvPr id="587" name="Google Shape;58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36"/>
          <p:cNvSpPr txBox="1"/>
          <p:nvPr>
            <p:ph type="title"/>
          </p:nvPr>
        </p:nvSpPr>
        <p:spPr>
          <a:xfrm>
            <a:off x="311700" y="38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Memory sharing in decoding: parallel sampling</a:t>
            </a:r>
            <a:endParaRPr/>
          </a:p>
        </p:txBody>
      </p:sp>
      <p:pic>
        <p:nvPicPr>
          <p:cNvPr id="593" name="Google Shape;593;p36"/>
          <p:cNvPicPr preferRelativeResize="0"/>
          <p:nvPr/>
        </p:nvPicPr>
        <p:blipFill>
          <a:blip r:embed="rId3">
            <a:alphaModFix/>
          </a:blip>
          <a:stretch>
            <a:fillRect/>
          </a:stretch>
        </p:blipFill>
        <p:spPr>
          <a:xfrm>
            <a:off x="567213" y="958800"/>
            <a:ext cx="8009580" cy="3820976"/>
          </a:xfrm>
          <a:prstGeom prst="rect">
            <a:avLst/>
          </a:prstGeom>
          <a:noFill/>
          <a:ln>
            <a:noFill/>
          </a:ln>
        </p:spPr>
      </p:pic>
      <p:sp>
        <p:nvSpPr>
          <p:cNvPr id="594" name="Google Shape;59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Memory sharing in decoding: beam search</a:t>
            </a:r>
            <a:endParaRPr/>
          </a:p>
          <a:p>
            <a:pPr indent="0" lvl="0" marL="0" rtl="0" algn="l">
              <a:spcBef>
                <a:spcPts val="0"/>
              </a:spcBef>
              <a:spcAft>
                <a:spcPts val="0"/>
              </a:spcAft>
              <a:buNone/>
            </a:pPr>
            <a:r>
              <a:t/>
            </a:r>
            <a:endParaRPr/>
          </a:p>
        </p:txBody>
      </p:sp>
      <p:pic>
        <p:nvPicPr>
          <p:cNvPr id="600" name="Google Shape;600;p37"/>
          <p:cNvPicPr preferRelativeResize="0"/>
          <p:nvPr/>
        </p:nvPicPr>
        <p:blipFill>
          <a:blip r:embed="rId3">
            <a:alphaModFix/>
          </a:blip>
          <a:stretch>
            <a:fillRect/>
          </a:stretch>
        </p:blipFill>
        <p:spPr>
          <a:xfrm>
            <a:off x="1090213" y="1580503"/>
            <a:ext cx="6963574" cy="2560351"/>
          </a:xfrm>
          <a:prstGeom prst="rect">
            <a:avLst/>
          </a:prstGeom>
          <a:noFill/>
          <a:ln>
            <a:noFill/>
          </a:ln>
        </p:spPr>
      </p:pic>
      <p:sp>
        <p:nvSpPr>
          <p:cNvPr id="601" name="Google Shape;601;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Scheduling and pre-emption</a:t>
            </a:r>
            <a:endParaRPr/>
          </a:p>
        </p:txBody>
      </p:sp>
      <p:sp>
        <p:nvSpPr>
          <p:cNvPr id="607" name="Google Shape;607;p38"/>
          <p:cNvSpPr txBox="1"/>
          <p:nvPr>
            <p:ph idx="1" type="body"/>
          </p:nvPr>
        </p:nvSpPr>
        <p:spPr>
          <a:xfrm>
            <a:off x="311700" y="1152475"/>
            <a:ext cx="3958500" cy="34164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First-Come-First-Serve</a:t>
            </a:r>
            <a:endParaRPr sz="1900"/>
          </a:p>
          <a:p>
            <a:pPr indent="-349250" lvl="0" marL="457200" rtl="0" algn="l">
              <a:spcBef>
                <a:spcPts val="0"/>
              </a:spcBef>
              <a:spcAft>
                <a:spcPts val="0"/>
              </a:spcAft>
              <a:buSzPts val="1900"/>
              <a:buChar char="●"/>
            </a:pPr>
            <a:r>
              <a:rPr lang="en" sz="1900"/>
              <a:t>Swapping to CPU RAM for eviction</a:t>
            </a:r>
            <a:endParaRPr sz="1900"/>
          </a:p>
          <a:p>
            <a:pPr indent="-323850" lvl="1" marL="914400" rtl="0" algn="l">
              <a:spcBef>
                <a:spcPts val="0"/>
              </a:spcBef>
              <a:spcAft>
                <a:spcPts val="0"/>
              </a:spcAft>
              <a:buSzPts val="1500"/>
              <a:buChar char="○"/>
            </a:pPr>
            <a:r>
              <a:rPr b="1" lang="en" sz="1500"/>
              <a:t>All-or-nothing:</a:t>
            </a:r>
            <a:r>
              <a:rPr lang="en" sz="1500"/>
              <a:t> either evict all or none of a block</a:t>
            </a:r>
            <a:endParaRPr sz="1500"/>
          </a:p>
          <a:p>
            <a:pPr indent="-323850" lvl="2" marL="1371600" rtl="0" algn="l">
              <a:spcBef>
                <a:spcPts val="0"/>
              </a:spcBef>
              <a:spcAft>
                <a:spcPts val="0"/>
              </a:spcAft>
              <a:buSzPts val="1500"/>
              <a:buChar char="■"/>
            </a:pPr>
            <a:r>
              <a:rPr lang="en" sz="1500"/>
              <a:t>processing a request requires all of its corresponding token states to be stored in GPU memory</a:t>
            </a:r>
            <a:endParaRPr sz="1500"/>
          </a:p>
          <a:p>
            <a:pPr indent="-349250" lvl="0" marL="457200" rtl="0" algn="l">
              <a:spcBef>
                <a:spcPts val="0"/>
              </a:spcBef>
              <a:spcAft>
                <a:spcPts val="0"/>
              </a:spcAft>
              <a:buSzPts val="1900"/>
              <a:buChar char="●"/>
            </a:pPr>
            <a:r>
              <a:rPr lang="en" sz="1900"/>
              <a:t>Preemption may require recomputation</a:t>
            </a:r>
            <a:r>
              <a:rPr lang="en" sz="1900"/>
              <a:t> </a:t>
            </a:r>
            <a:endParaRPr sz="1900"/>
          </a:p>
        </p:txBody>
      </p:sp>
      <p:pic>
        <p:nvPicPr>
          <p:cNvPr id="608" name="Google Shape;608;p38"/>
          <p:cNvPicPr preferRelativeResize="0"/>
          <p:nvPr/>
        </p:nvPicPr>
        <p:blipFill>
          <a:blip r:embed="rId3">
            <a:alphaModFix/>
          </a:blip>
          <a:stretch>
            <a:fillRect/>
          </a:stretch>
        </p:blipFill>
        <p:spPr>
          <a:xfrm>
            <a:off x="4473700" y="1366424"/>
            <a:ext cx="4471548" cy="2410676"/>
          </a:xfrm>
          <a:prstGeom prst="rect">
            <a:avLst/>
          </a:prstGeom>
          <a:noFill/>
          <a:ln>
            <a:noFill/>
          </a:ln>
        </p:spPr>
      </p:pic>
      <p:sp>
        <p:nvSpPr>
          <p:cNvPr id="609" name="Google Shape;60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Prefix sharing</a:t>
            </a:r>
            <a:endParaRPr/>
          </a:p>
        </p:txBody>
      </p:sp>
      <p:sp>
        <p:nvSpPr>
          <p:cNvPr id="615" name="Google Shape;615;p39"/>
          <p:cNvSpPr txBox="1"/>
          <p:nvPr>
            <p:ph idx="1" type="body"/>
          </p:nvPr>
        </p:nvSpPr>
        <p:spPr>
          <a:xfrm>
            <a:off x="311700" y="4180650"/>
            <a:ext cx="8520600" cy="3882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1200"/>
              </a:spcAft>
              <a:buNone/>
            </a:pPr>
            <a:r>
              <a:rPr lang="en"/>
              <a:t>LLM usually </a:t>
            </a:r>
            <a:r>
              <a:rPr lang="en"/>
              <a:t>concatenates </a:t>
            </a:r>
            <a:r>
              <a:rPr lang="en"/>
              <a:t>user inputs in dialogues and system prompts. May Cache in Advance</a:t>
            </a:r>
            <a:endParaRPr/>
          </a:p>
        </p:txBody>
      </p:sp>
      <p:pic>
        <p:nvPicPr>
          <p:cNvPr id="616" name="Google Shape;616;p39"/>
          <p:cNvPicPr preferRelativeResize="0"/>
          <p:nvPr/>
        </p:nvPicPr>
        <p:blipFill>
          <a:blip r:embed="rId3">
            <a:alphaModFix/>
          </a:blip>
          <a:stretch>
            <a:fillRect/>
          </a:stretch>
        </p:blipFill>
        <p:spPr>
          <a:xfrm>
            <a:off x="1077076" y="1321350"/>
            <a:ext cx="6989850" cy="2689450"/>
          </a:xfrm>
          <a:prstGeom prst="rect">
            <a:avLst/>
          </a:prstGeom>
          <a:noFill/>
          <a:ln>
            <a:noFill/>
          </a:ln>
        </p:spPr>
      </p:pic>
      <p:sp>
        <p:nvSpPr>
          <p:cNvPr id="617" name="Google Shape;61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40"/>
          <p:cNvSpPr txBox="1"/>
          <p:nvPr>
            <p:ph type="title"/>
          </p:nvPr>
        </p:nvSpPr>
        <p:spPr>
          <a:xfrm>
            <a:off x="311700" y="386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tested on ShareGPT and Alpaca</a:t>
            </a:r>
            <a:endParaRPr/>
          </a:p>
        </p:txBody>
      </p:sp>
      <p:pic>
        <p:nvPicPr>
          <p:cNvPr id="623" name="Google Shape;623;p40"/>
          <p:cNvPicPr preferRelativeResize="0"/>
          <p:nvPr/>
        </p:nvPicPr>
        <p:blipFill rotWithShape="1">
          <a:blip r:embed="rId3">
            <a:alphaModFix/>
          </a:blip>
          <a:srcRect b="8088" l="0" r="0" t="0"/>
          <a:stretch/>
        </p:blipFill>
        <p:spPr>
          <a:xfrm>
            <a:off x="152400" y="958800"/>
            <a:ext cx="8839199" cy="3316226"/>
          </a:xfrm>
          <a:prstGeom prst="rect">
            <a:avLst/>
          </a:prstGeom>
          <a:noFill/>
          <a:ln>
            <a:noFill/>
          </a:ln>
        </p:spPr>
      </p:pic>
      <p:sp>
        <p:nvSpPr>
          <p:cNvPr id="624" name="Google Shape;62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 execution &amp; beam search</a:t>
            </a:r>
            <a:endParaRPr/>
          </a:p>
        </p:txBody>
      </p:sp>
      <p:pic>
        <p:nvPicPr>
          <p:cNvPr id="630" name="Google Shape;630;p41"/>
          <p:cNvPicPr preferRelativeResize="0"/>
          <p:nvPr/>
        </p:nvPicPr>
        <p:blipFill>
          <a:blip r:embed="rId3">
            <a:alphaModFix/>
          </a:blip>
          <a:stretch>
            <a:fillRect/>
          </a:stretch>
        </p:blipFill>
        <p:spPr>
          <a:xfrm>
            <a:off x="712063" y="1315202"/>
            <a:ext cx="7719875" cy="3090949"/>
          </a:xfrm>
          <a:prstGeom prst="rect">
            <a:avLst/>
          </a:prstGeom>
          <a:noFill/>
          <a:ln>
            <a:noFill/>
          </a:ln>
        </p:spPr>
      </p:pic>
      <p:sp>
        <p:nvSpPr>
          <p:cNvPr id="631" name="Google Shape;63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706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Motivation: Serving LLMs is very expensive and can be slow</a:t>
            </a:r>
            <a:endParaRPr/>
          </a:p>
        </p:txBody>
      </p:sp>
      <p:sp>
        <p:nvSpPr>
          <p:cNvPr id="70" name="Google Shape;70;p15"/>
          <p:cNvSpPr txBox="1"/>
          <p:nvPr>
            <p:ph idx="1" type="body"/>
          </p:nvPr>
        </p:nvSpPr>
        <p:spPr>
          <a:xfrm>
            <a:off x="311700" y="1228400"/>
            <a:ext cx="8733900" cy="3416400"/>
          </a:xfrm>
          <a:prstGeom prst="rect">
            <a:avLst/>
          </a:prstGeom>
        </p:spPr>
        <p:txBody>
          <a:bodyPr anchorCtr="0" anchor="t" bIns="91425" lIns="91425" spcFirstLastPara="1" rIns="91425" wrap="square" tIns="91425">
            <a:noAutofit/>
          </a:bodyPr>
          <a:lstStyle/>
          <a:p>
            <a:pPr indent="-344805" lvl="0" marL="457200" rtl="0" algn="l">
              <a:lnSpc>
                <a:spcPct val="105000"/>
              </a:lnSpc>
              <a:spcBef>
                <a:spcPts val="0"/>
              </a:spcBef>
              <a:spcAft>
                <a:spcPts val="0"/>
              </a:spcAft>
              <a:buSzPts val="1830"/>
              <a:buChar char="●"/>
            </a:pPr>
            <a:r>
              <a:rPr lang="en" sz="1829"/>
              <a:t>1 NVIDIA A100 GPU can process </a:t>
            </a:r>
            <a:r>
              <a:rPr b="1" lang="en" sz="1829"/>
              <a:t>&lt; 1 requests / second</a:t>
            </a:r>
            <a:r>
              <a:rPr lang="en" sz="1829"/>
              <a:t> even on moderate-sized LLMs (LLaMa-13B)</a:t>
            </a:r>
            <a:endParaRPr sz="1829"/>
          </a:p>
          <a:p>
            <a:pPr indent="-344805" lvl="0" marL="457200" rtl="0" algn="l">
              <a:lnSpc>
                <a:spcPct val="105000"/>
              </a:lnSpc>
              <a:spcBef>
                <a:spcPts val="1200"/>
              </a:spcBef>
              <a:spcAft>
                <a:spcPts val="0"/>
              </a:spcAft>
              <a:buSzPts val="1830"/>
              <a:buChar char="●"/>
            </a:pPr>
            <a:r>
              <a:rPr lang="en" sz="1829"/>
              <a:t>Many GPUs are required to provide inference on production-scale LLM services</a:t>
            </a:r>
            <a:endParaRPr sz="1829"/>
          </a:p>
          <a:p>
            <a:pPr indent="-344805" lvl="0" marL="457200" rtl="0" algn="l">
              <a:lnSpc>
                <a:spcPct val="105000"/>
              </a:lnSpc>
              <a:spcBef>
                <a:spcPts val="1200"/>
              </a:spcBef>
              <a:spcAft>
                <a:spcPts val="0"/>
              </a:spcAft>
              <a:buSzPts val="1830"/>
              <a:buChar char="●"/>
            </a:pPr>
            <a:r>
              <a:rPr lang="en" sz="1829"/>
              <a:t>However, serving </a:t>
            </a:r>
            <a:r>
              <a:rPr lang="en" sz="1829"/>
              <a:t>instances of </a:t>
            </a:r>
            <a:r>
              <a:rPr lang="en" sz="1829"/>
              <a:t>large models like GPT3 / GPT4 can approach costs of </a:t>
            </a:r>
            <a:r>
              <a:rPr b="1" lang="en" sz="1829"/>
              <a:t>$1 million / year</a:t>
            </a:r>
            <a:endParaRPr sz="1829"/>
          </a:p>
          <a:p>
            <a:pPr indent="-344805" lvl="0" marL="457200" rtl="0" algn="l">
              <a:lnSpc>
                <a:spcPct val="105000"/>
              </a:lnSpc>
              <a:spcBef>
                <a:spcPts val="1200"/>
              </a:spcBef>
              <a:spcAft>
                <a:spcPts val="1200"/>
              </a:spcAft>
              <a:buSzPts val="1830"/>
              <a:buChar char="●"/>
            </a:pPr>
            <a:r>
              <a:rPr b="1" lang="en" sz="1829"/>
              <a:t>Goal: </a:t>
            </a:r>
            <a:r>
              <a:rPr lang="en" sz="1829"/>
              <a:t>Improve throughput of serving transformer-based generative models in order to reduce cost</a:t>
            </a:r>
            <a:endParaRPr sz="1829"/>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and future extensions</a:t>
            </a:r>
            <a:endParaRPr/>
          </a:p>
        </p:txBody>
      </p:sp>
      <p:sp>
        <p:nvSpPr>
          <p:cNvPr id="637" name="Google Shape;637;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n" sz="2100"/>
              <a:t>Paging idea might only work for managing the KV cache in LLM</a:t>
            </a:r>
            <a:endParaRPr sz="2100"/>
          </a:p>
          <a:p>
            <a:pPr indent="-336550" lvl="1" marL="914400" rtl="0" algn="l">
              <a:spcBef>
                <a:spcPts val="0"/>
              </a:spcBef>
              <a:spcAft>
                <a:spcPts val="0"/>
              </a:spcAft>
              <a:buSzPts val="1700"/>
              <a:buChar char="○"/>
            </a:pPr>
            <a:r>
              <a:rPr lang="en" sz="1700"/>
              <a:t>May not see an improvement in serving other ML architectures: e.g. Deep Neural Nets</a:t>
            </a:r>
            <a:endParaRPr sz="1700"/>
          </a:p>
          <a:p>
            <a:pPr indent="-336550" lvl="2" marL="1371600" rtl="0" algn="l">
              <a:spcBef>
                <a:spcPts val="0"/>
              </a:spcBef>
              <a:spcAft>
                <a:spcPts val="0"/>
              </a:spcAft>
              <a:buSzPts val="1700"/>
              <a:buChar char="■"/>
            </a:pPr>
            <a:r>
              <a:rPr lang="en" sz="1700"/>
              <a:t>Tensor shapes are usually static</a:t>
            </a:r>
            <a:endParaRPr sz="1700"/>
          </a:p>
          <a:p>
            <a:pPr indent="-336550" lvl="1" marL="914400" rtl="0" algn="l">
              <a:spcBef>
                <a:spcPts val="0"/>
              </a:spcBef>
              <a:spcAft>
                <a:spcPts val="0"/>
              </a:spcAft>
              <a:buSzPts val="1700"/>
              <a:buChar char="○"/>
            </a:pPr>
            <a:r>
              <a:rPr lang="en" sz="1700"/>
              <a:t>Or if compute-bound problem rather than memory-bound</a:t>
            </a:r>
            <a:endParaRPr sz="1700"/>
          </a:p>
          <a:p>
            <a:pPr indent="-336550" lvl="0" marL="457200" rtl="0" algn="l">
              <a:spcBef>
                <a:spcPts val="0"/>
              </a:spcBef>
              <a:spcAft>
                <a:spcPts val="0"/>
              </a:spcAft>
              <a:buSzPts val="1700"/>
              <a:buChar char="●"/>
            </a:pPr>
            <a:r>
              <a:rPr lang="en" sz="1700"/>
              <a:t>LLM-specific optimizations</a:t>
            </a:r>
            <a:endParaRPr sz="1700"/>
          </a:p>
          <a:p>
            <a:pPr indent="-336550" lvl="1" marL="914400" rtl="0" algn="l">
              <a:spcBef>
                <a:spcPts val="0"/>
              </a:spcBef>
              <a:spcAft>
                <a:spcPts val="0"/>
              </a:spcAft>
              <a:buSzPts val="1700"/>
              <a:buChar char="○"/>
            </a:pPr>
            <a:r>
              <a:rPr lang="en" sz="1700"/>
              <a:t>A</a:t>
            </a:r>
            <a:r>
              <a:rPr lang="en" sz="1700"/>
              <a:t>ll-or-nothing eviction</a:t>
            </a:r>
            <a:endParaRPr sz="1700"/>
          </a:p>
          <a:p>
            <a:pPr indent="-336550" lvl="1" marL="914400" rtl="0" algn="l">
              <a:spcBef>
                <a:spcPts val="0"/>
              </a:spcBef>
              <a:spcAft>
                <a:spcPts val="0"/>
              </a:spcAft>
              <a:buSzPts val="1700"/>
              <a:buChar char="○"/>
            </a:pPr>
            <a:r>
              <a:rPr lang="en" sz="1700"/>
              <a:t>Recomputation method to recover the evicted blocks</a:t>
            </a:r>
            <a:endParaRPr sz="1700"/>
          </a:p>
          <a:p>
            <a:pPr indent="-336550" lvl="2" marL="1371600" rtl="0" algn="l">
              <a:spcBef>
                <a:spcPts val="0"/>
              </a:spcBef>
              <a:spcAft>
                <a:spcPts val="0"/>
              </a:spcAft>
              <a:buSzPts val="1700"/>
              <a:buChar char="■"/>
            </a:pPr>
            <a:r>
              <a:rPr lang="en" sz="1700"/>
              <a:t> which is not feasible in OS</a:t>
            </a:r>
            <a:endParaRPr sz="1700"/>
          </a:p>
        </p:txBody>
      </p:sp>
      <p:sp>
        <p:nvSpPr>
          <p:cNvPr id="638" name="Google Shape;63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Approximate Caching for Efficiently Serving Diffusion Models*</a:t>
            </a:r>
            <a:endParaRPr/>
          </a:p>
        </p:txBody>
      </p:sp>
      <p:sp>
        <p:nvSpPr>
          <p:cNvPr id="644" name="Google Shape;644;p4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Shubham Agarwal, Subrata Mitra, Sarthak Chakraborty, Srikrishna Karana</a:t>
            </a:r>
            <a:r>
              <a:rPr lang="en"/>
              <a:t>m, </a:t>
            </a:r>
            <a:endParaRPr/>
          </a:p>
          <a:p>
            <a:pPr indent="0" lvl="0" marL="0" rtl="0" algn="ctr">
              <a:spcBef>
                <a:spcPts val="0"/>
              </a:spcBef>
              <a:spcAft>
                <a:spcPts val="0"/>
              </a:spcAft>
              <a:buNone/>
            </a:pPr>
            <a:r>
              <a:rPr lang="en"/>
              <a:t>Koyel Mukherjee, Shiv Kumar Saini</a:t>
            </a:r>
            <a:endParaRPr/>
          </a:p>
        </p:txBody>
      </p:sp>
      <p:sp>
        <p:nvSpPr>
          <p:cNvPr id="645" name="Google Shape;645;p43"/>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95959"/>
                </a:solidFill>
                <a:latin typeface="Proxima Nova"/>
                <a:ea typeface="Proxima Nova"/>
                <a:cs typeface="Proxima Nova"/>
                <a:sym typeface="Proxima Nova"/>
              </a:rPr>
              <a:t>*Accepted at NSDI 2024</a:t>
            </a:r>
            <a:endParaRPr sz="800">
              <a:solidFill>
                <a:srgbClr val="595959"/>
              </a:solidFill>
              <a:latin typeface="Proxima Nova"/>
              <a:ea typeface="Proxima Nova"/>
              <a:cs typeface="Proxima Nova"/>
              <a:sym typeface="Proxima Nova"/>
            </a:endParaRPr>
          </a:p>
        </p:txBody>
      </p:sp>
      <p:sp>
        <p:nvSpPr>
          <p:cNvPr id="646" name="Google Shape;64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Recap: diffusion models for text-to-image generation</a:t>
            </a:r>
            <a:endParaRPr/>
          </a:p>
        </p:txBody>
      </p:sp>
      <p:pic>
        <p:nvPicPr>
          <p:cNvPr id="652" name="Google Shape;652;p44"/>
          <p:cNvPicPr preferRelativeResize="0"/>
          <p:nvPr/>
        </p:nvPicPr>
        <p:blipFill>
          <a:blip r:embed="rId3">
            <a:alphaModFix/>
          </a:blip>
          <a:stretch>
            <a:fillRect/>
          </a:stretch>
        </p:blipFill>
        <p:spPr>
          <a:xfrm>
            <a:off x="1065938" y="1109300"/>
            <a:ext cx="7012126" cy="3761725"/>
          </a:xfrm>
          <a:prstGeom prst="rect">
            <a:avLst/>
          </a:prstGeom>
          <a:noFill/>
          <a:ln>
            <a:noFill/>
          </a:ln>
        </p:spPr>
      </p:pic>
      <p:sp>
        <p:nvSpPr>
          <p:cNvPr id="653" name="Google Shape;65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with diffusion models</a:t>
            </a:r>
            <a:endParaRPr/>
          </a:p>
        </p:txBody>
      </p:sp>
      <p:sp>
        <p:nvSpPr>
          <p:cNvPr id="659" name="Google Shape;659;p45"/>
          <p:cNvSpPr txBox="1"/>
          <p:nvPr>
            <p:ph idx="1" type="body"/>
          </p:nvPr>
        </p:nvSpPr>
        <p:spPr>
          <a:xfrm>
            <a:off x="311700" y="1152475"/>
            <a:ext cx="4188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rPr>
              <a:t>High latency for high-quality models (e.g., Stable Diffusion XL).</a:t>
            </a:r>
            <a:endParaRPr sz="1600">
              <a:solidFill>
                <a:schemeClr val="dk1"/>
              </a:solidFill>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rPr>
              <a:t>Speed vs. quality trade-off in smaller models.</a:t>
            </a:r>
            <a:endParaRPr sz="1600">
              <a:solidFill>
                <a:schemeClr val="dk1"/>
              </a:solidFill>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rPr>
              <a:t>High costs for powerful GPU instances (e.g., NVIDIA A100 $8.14 hr).</a:t>
            </a:r>
            <a:endParaRPr sz="1600">
              <a:solidFill>
                <a:schemeClr val="dk1"/>
              </a:solidFill>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rPr>
              <a:t>Variable efficiency in NIRVANA's approximate caching method.</a:t>
            </a:r>
            <a:endParaRPr sz="1600">
              <a:solidFill>
                <a:schemeClr val="dk1"/>
              </a:solidFill>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rPr>
              <a:t>Limitations compared to direct image retrieval systems (GPT-CACHE, PINECONE).</a:t>
            </a:r>
            <a:endParaRPr sz="1600">
              <a:solidFill>
                <a:schemeClr val="dk1"/>
              </a:solidFill>
            </a:endParaRPr>
          </a:p>
          <a:p>
            <a:pPr indent="0" lvl="0" marL="0" rtl="0" algn="l">
              <a:spcBef>
                <a:spcPts val="0"/>
              </a:spcBef>
              <a:spcAft>
                <a:spcPts val="1200"/>
              </a:spcAft>
              <a:buNone/>
            </a:pPr>
            <a:r>
              <a:t/>
            </a:r>
            <a:endParaRPr sz="1600">
              <a:solidFill>
                <a:schemeClr val="dk1"/>
              </a:solidFill>
            </a:endParaRPr>
          </a:p>
        </p:txBody>
      </p:sp>
      <p:pic>
        <p:nvPicPr>
          <p:cNvPr id="660" name="Google Shape;660;p45"/>
          <p:cNvPicPr preferRelativeResize="0"/>
          <p:nvPr/>
        </p:nvPicPr>
        <p:blipFill>
          <a:blip r:embed="rId3">
            <a:alphaModFix/>
          </a:blip>
          <a:stretch>
            <a:fillRect/>
          </a:stretch>
        </p:blipFill>
        <p:spPr>
          <a:xfrm>
            <a:off x="4572000" y="1455185"/>
            <a:ext cx="4306952" cy="2810977"/>
          </a:xfrm>
          <a:prstGeom prst="rect">
            <a:avLst/>
          </a:prstGeom>
          <a:noFill/>
          <a:ln>
            <a:noFill/>
          </a:ln>
        </p:spPr>
      </p:pic>
      <p:sp>
        <p:nvSpPr>
          <p:cNvPr id="661" name="Google Shape;66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Dynamics of image generation</a:t>
            </a:r>
            <a:endParaRPr/>
          </a:p>
        </p:txBody>
      </p:sp>
      <p:sp>
        <p:nvSpPr>
          <p:cNvPr id="667" name="Google Shape;667;p46"/>
          <p:cNvSpPr txBox="1"/>
          <p:nvPr>
            <p:ph idx="1" type="body"/>
          </p:nvPr>
        </p:nvSpPr>
        <p:spPr>
          <a:xfrm>
            <a:off x="311700" y="1152475"/>
            <a:ext cx="5045700" cy="34164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chemeClr val="dk1"/>
              </a:buClr>
              <a:buSzPts val="1600"/>
              <a:buFont typeface="Proxima Nova"/>
              <a:buChar char="●"/>
            </a:pPr>
            <a:r>
              <a:rPr lang="en" sz="1600">
                <a:solidFill>
                  <a:schemeClr val="dk1"/>
                </a:solidFill>
              </a:rPr>
              <a:t>Reconditioning retrieved noise for a new prompt depends on the number of diffusion steps, denoted as K.</a:t>
            </a:r>
            <a:endParaRPr sz="1600">
              <a:solidFill>
                <a:schemeClr val="dk1"/>
              </a:solidFill>
            </a:endParaRPr>
          </a:p>
          <a:p>
            <a:pPr indent="-330200" lvl="0" marL="457200" rtl="0" algn="l">
              <a:lnSpc>
                <a:spcPct val="105000"/>
              </a:lnSpc>
              <a:spcBef>
                <a:spcPts val="0"/>
              </a:spcBef>
              <a:spcAft>
                <a:spcPts val="0"/>
              </a:spcAft>
              <a:buClr>
                <a:schemeClr val="dk1"/>
              </a:buClr>
              <a:buSzPts val="1600"/>
              <a:buFont typeface="Proxima Nova"/>
              <a:buChar char="●"/>
            </a:pPr>
            <a:r>
              <a:rPr lang="en" sz="1600">
                <a:solidFill>
                  <a:schemeClr val="dk1"/>
                </a:solidFill>
              </a:rPr>
              <a:t>Characteristics like layout, color, shape, and style are difficult to alter after a certain point in the diffusion process.</a:t>
            </a:r>
            <a:endParaRPr sz="1600">
              <a:solidFill>
                <a:schemeClr val="dk1"/>
              </a:solidFill>
            </a:endParaRPr>
          </a:p>
          <a:p>
            <a:pPr indent="-330200" lvl="0" marL="457200" rtl="0" algn="l">
              <a:lnSpc>
                <a:spcPct val="105000"/>
              </a:lnSpc>
              <a:spcBef>
                <a:spcPts val="0"/>
              </a:spcBef>
              <a:spcAft>
                <a:spcPts val="0"/>
              </a:spcAft>
              <a:buClr>
                <a:schemeClr val="dk1"/>
              </a:buClr>
              <a:buSzPts val="1600"/>
              <a:buFont typeface="Proxima Nova"/>
              <a:buChar char="●"/>
            </a:pPr>
            <a:r>
              <a:rPr lang="en" sz="1600">
                <a:solidFill>
                  <a:schemeClr val="dk1"/>
                </a:solidFill>
              </a:rPr>
              <a:t>Layout of objects determine ~20% of diffusion steps.</a:t>
            </a:r>
            <a:endParaRPr sz="1600">
              <a:solidFill>
                <a:schemeClr val="dk1"/>
              </a:solidFill>
            </a:endParaRPr>
          </a:p>
          <a:p>
            <a:pPr indent="-330200" lvl="0" marL="457200" rtl="0" algn="l">
              <a:lnSpc>
                <a:spcPct val="105000"/>
              </a:lnSpc>
              <a:spcBef>
                <a:spcPts val="0"/>
              </a:spcBef>
              <a:spcAft>
                <a:spcPts val="0"/>
              </a:spcAft>
              <a:buClr>
                <a:schemeClr val="dk1"/>
              </a:buClr>
              <a:buSzPts val="1600"/>
              <a:buFont typeface="Proxima Nova"/>
              <a:buChar char="●"/>
            </a:pPr>
            <a:r>
              <a:rPr lang="en" sz="1600">
                <a:solidFill>
                  <a:schemeClr val="dk1"/>
                </a:solidFill>
              </a:rPr>
              <a:t>Color schemes, shape &amp; style established by ~40%.</a:t>
            </a:r>
            <a:endParaRPr sz="1600">
              <a:solidFill>
                <a:schemeClr val="dk1"/>
              </a:solidFill>
            </a:endParaRPr>
          </a:p>
          <a:p>
            <a:pPr indent="-330200" lvl="0" marL="457200" rtl="0" algn="l">
              <a:lnSpc>
                <a:spcPct val="105000"/>
              </a:lnSpc>
              <a:spcBef>
                <a:spcPts val="0"/>
              </a:spcBef>
              <a:spcAft>
                <a:spcPts val="0"/>
              </a:spcAft>
              <a:buClr>
                <a:schemeClr val="dk1"/>
              </a:buClr>
              <a:buSzPts val="1600"/>
              <a:buFont typeface="Proxima Nova"/>
              <a:buChar char="●"/>
            </a:pPr>
            <a:r>
              <a:rPr lang="en" sz="1600">
                <a:solidFill>
                  <a:schemeClr val="dk1"/>
                </a:solidFill>
              </a:rPr>
              <a:t>After ~50% of diffusion steps, image concepts become fixed</a:t>
            </a:r>
            <a:endParaRPr sz="1600">
              <a:solidFill>
                <a:schemeClr val="dk1"/>
              </a:solidFill>
            </a:endParaRPr>
          </a:p>
          <a:p>
            <a:pPr indent="0" lvl="0" marL="0" rtl="0" algn="l">
              <a:lnSpc>
                <a:spcPct val="105000"/>
              </a:lnSpc>
              <a:spcBef>
                <a:spcPts val="0"/>
              </a:spcBef>
              <a:spcAft>
                <a:spcPts val="0"/>
              </a:spcAft>
              <a:buNone/>
            </a:pPr>
            <a:r>
              <a:t/>
            </a:r>
            <a:endParaRPr sz="1600">
              <a:solidFill>
                <a:schemeClr val="dk1"/>
              </a:solidFill>
            </a:endParaRPr>
          </a:p>
          <a:p>
            <a:pPr indent="0" lvl="0" marL="0" rtl="0" algn="l">
              <a:lnSpc>
                <a:spcPct val="105000"/>
              </a:lnSpc>
              <a:spcBef>
                <a:spcPts val="0"/>
              </a:spcBef>
              <a:spcAft>
                <a:spcPts val="1200"/>
              </a:spcAft>
              <a:buNone/>
            </a:pPr>
            <a:r>
              <a:t/>
            </a:r>
            <a:endParaRPr sz="1600">
              <a:solidFill>
                <a:schemeClr val="dk1"/>
              </a:solidFill>
            </a:endParaRPr>
          </a:p>
        </p:txBody>
      </p:sp>
      <p:pic>
        <p:nvPicPr>
          <p:cNvPr id="668" name="Google Shape;668;p46"/>
          <p:cNvPicPr preferRelativeResize="0"/>
          <p:nvPr/>
        </p:nvPicPr>
        <p:blipFill>
          <a:blip r:embed="rId4">
            <a:alphaModFix/>
          </a:blip>
          <a:stretch>
            <a:fillRect/>
          </a:stretch>
        </p:blipFill>
        <p:spPr>
          <a:xfrm>
            <a:off x="5357401" y="962225"/>
            <a:ext cx="3438449" cy="3505198"/>
          </a:xfrm>
          <a:prstGeom prst="rect">
            <a:avLst/>
          </a:prstGeom>
          <a:noFill/>
          <a:ln>
            <a:noFill/>
          </a:ln>
        </p:spPr>
      </p:pic>
      <p:sp>
        <p:nvSpPr>
          <p:cNvPr id="669" name="Google Shape;66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7"/>
          <p:cNvSpPr txBox="1"/>
          <p:nvPr>
            <p:ph type="title"/>
          </p:nvPr>
        </p:nvSpPr>
        <p:spPr>
          <a:xfrm>
            <a:off x="311700" y="269738"/>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prompts motivate cache-and-reuse</a:t>
            </a:r>
            <a:endParaRPr/>
          </a:p>
        </p:txBody>
      </p:sp>
      <p:sp>
        <p:nvSpPr>
          <p:cNvPr id="675" name="Google Shape;675;p47"/>
          <p:cNvSpPr txBox="1"/>
          <p:nvPr>
            <p:ph idx="1" type="body"/>
          </p:nvPr>
        </p:nvSpPr>
        <p:spPr>
          <a:xfrm>
            <a:off x="27775" y="3035200"/>
            <a:ext cx="9116100" cy="1838700"/>
          </a:xfrm>
          <a:prstGeom prst="rect">
            <a:avLst/>
          </a:prstGeom>
        </p:spPr>
        <p:txBody>
          <a:bodyPr anchorCtr="0" anchor="t" bIns="91425" lIns="91425" spcFirstLastPara="1" rIns="91425" wrap="square" tIns="91425">
            <a:noAutofit/>
          </a:bodyPr>
          <a:lstStyle/>
          <a:p>
            <a:pPr indent="0" lvl="0" marL="457200" rtl="0" algn="l">
              <a:lnSpc>
                <a:spcPct val="95000"/>
              </a:lnSpc>
              <a:spcBef>
                <a:spcPts val="0"/>
              </a:spcBef>
              <a:spcAft>
                <a:spcPts val="0"/>
              </a:spcAft>
              <a:buNone/>
            </a:pPr>
            <a:r>
              <a:t/>
            </a:r>
            <a:endParaRPr sz="1600">
              <a:solidFill>
                <a:schemeClr val="dk1"/>
              </a:solidFill>
            </a:endParaRPr>
          </a:p>
          <a:p>
            <a:pPr indent="-330200" lvl="0" marL="457200" rtl="0" algn="l">
              <a:lnSpc>
                <a:spcPct val="95000"/>
              </a:lnSpc>
              <a:spcBef>
                <a:spcPts val="0"/>
              </a:spcBef>
              <a:spcAft>
                <a:spcPts val="0"/>
              </a:spcAft>
              <a:buClr>
                <a:schemeClr val="dk1"/>
              </a:buClr>
              <a:buSzPts val="1600"/>
              <a:buFont typeface="Proxima Nova"/>
              <a:buChar char="●"/>
            </a:pPr>
            <a:r>
              <a:rPr lang="en" sz="1600">
                <a:solidFill>
                  <a:schemeClr val="dk1"/>
                </a:solidFill>
              </a:rPr>
              <a:t>High intra-session prompt similarity observed, indicating repetitive patterns.</a:t>
            </a:r>
            <a:endParaRPr sz="1600">
              <a:solidFill>
                <a:schemeClr val="dk1"/>
              </a:solidFill>
            </a:endParaRPr>
          </a:p>
          <a:p>
            <a:pPr indent="-330200" lvl="0" marL="457200" rtl="0" algn="l">
              <a:lnSpc>
                <a:spcPct val="95000"/>
              </a:lnSpc>
              <a:spcBef>
                <a:spcPts val="0"/>
              </a:spcBef>
              <a:spcAft>
                <a:spcPts val="0"/>
              </a:spcAft>
              <a:buClr>
                <a:schemeClr val="dk1"/>
              </a:buClr>
              <a:buSzPts val="1600"/>
              <a:buFont typeface="Proxima Nova"/>
              <a:buChar char="●"/>
            </a:pPr>
            <a:r>
              <a:rPr lang="en" sz="1600">
                <a:solidFill>
                  <a:schemeClr val="dk1"/>
                </a:solidFill>
              </a:rPr>
              <a:t>Significant inter-session and across-user prompt similarity, suggesting the potential for efficient approximate caching.</a:t>
            </a:r>
            <a:endParaRPr sz="1600">
              <a:solidFill>
                <a:schemeClr val="dk1"/>
              </a:solidFill>
            </a:endParaRPr>
          </a:p>
        </p:txBody>
      </p:sp>
      <p:pic>
        <p:nvPicPr>
          <p:cNvPr id="676" name="Google Shape;676;p47"/>
          <p:cNvPicPr preferRelativeResize="0"/>
          <p:nvPr/>
        </p:nvPicPr>
        <p:blipFill rotWithShape="1">
          <a:blip r:embed="rId4">
            <a:alphaModFix/>
          </a:blip>
          <a:srcRect b="5749" l="0" r="0" t="0"/>
          <a:stretch/>
        </p:blipFill>
        <p:spPr>
          <a:xfrm>
            <a:off x="1490163" y="966725"/>
            <a:ext cx="6163676" cy="1991249"/>
          </a:xfrm>
          <a:prstGeom prst="rect">
            <a:avLst/>
          </a:prstGeom>
          <a:noFill/>
          <a:ln>
            <a:noFill/>
          </a:ln>
        </p:spPr>
      </p:pic>
      <p:sp>
        <p:nvSpPr>
          <p:cNvPr id="677" name="Google Shape;67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VANILLA diffusion model</a:t>
            </a:r>
            <a:endParaRPr/>
          </a:p>
        </p:txBody>
      </p:sp>
      <p:pic>
        <p:nvPicPr>
          <p:cNvPr id="683" name="Google Shape;683;p48"/>
          <p:cNvPicPr preferRelativeResize="0"/>
          <p:nvPr/>
        </p:nvPicPr>
        <p:blipFill>
          <a:blip r:embed="rId3">
            <a:alphaModFix/>
          </a:blip>
          <a:stretch>
            <a:fillRect/>
          </a:stretch>
        </p:blipFill>
        <p:spPr>
          <a:xfrm>
            <a:off x="752638" y="1652349"/>
            <a:ext cx="7638723" cy="1838800"/>
          </a:xfrm>
          <a:prstGeom prst="rect">
            <a:avLst/>
          </a:prstGeom>
          <a:noFill/>
          <a:ln>
            <a:noFill/>
          </a:ln>
        </p:spPr>
      </p:pic>
      <p:sp>
        <p:nvSpPr>
          <p:cNvPr id="684" name="Google Shape;684;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Approximate-caching diffusion model</a:t>
            </a:r>
            <a:endParaRPr/>
          </a:p>
        </p:txBody>
      </p:sp>
      <p:pic>
        <p:nvPicPr>
          <p:cNvPr id="690" name="Google Shape;690;p49"/>
          <p:cNvPicPr preferRelativeResize="0"/>
          <p:nvPr/>
        </p:nvPicPr>
        <p:blipFill>
          <a:blip r:embed="rId3">
            <a:alphaModFix/>
          </a:blip>
          <a:stretch>
            <a:fillRect/>
          </a:stretch>
        </p:blipFill>
        <p:spPr>
          <a:xfrm>
            <a:off x="595375" y="1152475"/>
            <a:ext cx="7855326" cy="2055675"/>
          </a:xfrm>
          <a:prstGeom prst="rect">
            <a:avLst/>
          </a:prstGeom>
          <a:noFill/>
          <a:ln>
            <a:noFill/>
          </a:ln>
        </p:spPr>
      </p:pic>
      <p:sp>
        <p:nvSpPr>
          <p:cNvPr id="691" name="Google Shape;691;p49"/>
          <p:cNvSpPr/>
          <p:nvPr/>
        </p:nvSpPr>
        <p:spPr>
          <a:xfrm>
            <a:off x="4586487" y="2184528"/>
            <a:ext cx="310500" cy="2175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692" name="Google Shape;692;p49"/>
          <p:cNvCxnSpPr/>
          <p:nvPr/>
        </p:nvCxnSpPr>
        <p:spPr>
          <a:xfrm>
            <a:off x="4422550" y="3125325"/>
            <a:ext cx="3352800" cy="0"/>
          </a:xfrm>
          <a:prstGeom prst="straightConnector1">
            <a:avLst/>
          </a:prstGeom>
          <a:noFill/>
          <a:ln cap="flat" cmpd="sng" w="28575">
            <a:solidFill>
              <a:srgbClr val="595959"/>
            </a:solidFill>
            <a:prstDash val="solid"/>
            <a:round/>
            <a:headEnd len="med" w="med" type="none"/>
            <a:tailEnd len="med" w="med" type="triangle"/>
          </a:ln>
        </p:spPr>
      </p:cxnSp>
      <p:sp>
        <p:nvSpPr>
          <p:cNvPr id="693" name="Google Shape;693;p49"/>
          <p:cNvSpPr txBox="1"/>
          <p:nvPr/>
        </p:nvSpPr>
        <p:spPr>
          <a:xfrm>
            <a:off x="5255200" y="3125325"/>
            <a:ext cx="168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800">
                <a:solidFill>
                  <a:schemeClr val="dk2"/>
                </a:solidFill>
                <a:latin typeface="Proxima Nova"/>
                <a:ea typeface="Proxima Nova"/>
                <a:cs typeface="Proxima Nova"/>
                <a:sym typeface="Proxima Nova"/>
              </a:rPr>
              <a:t>reconditioning</a:t>
            </a:r>
            <a:endParaRPr b="1" i="1" sz="1800">
              <a:solidFill>
                <a:schemeClr val="dk2"/>
              </a:solidFill>
              <a:latin typeface="Proxima Nova"/>
              <a:ea typeface="Proxima Nova"/>
              <a:cs typeface="Proxima Nova"/>
              <a:sym typeface="Proxima Nova"/>
            </a:endParaRPr>
          </a:p>
        </p:txBody>
      </p:sp>
      <p:sp>
        <p:nvSpPr>
          <p:cNvPr id="694" name="Google Shape;694;p49"/>
          <p:cNvSpPr txBox="1"/>
          <p:nvPr>
            <p:ph idx="1" type="body"/>
          </p:nvPr>
        </p:nvSpPr>
        <p:spPr>
          <a:xfrm>
            <a:off x="311700" y="3342900"/>
            <a:ext cx="8520600" cy="12261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Goal: reduce computation</a:t>
            </a:r>
            <a:endParaRPr/>
          </a:p>
          <a:p>
            <a:pPr indent="-325755" lvl="0" marL="457200" rtl="0" algn="l">
              <a:spcBef>
                <a:spcPts val="1200"/>
              </a:spcBef>
              <a:spcAft>
                <a:spcPts val="0"/>
              </a:spcAft>
              <a:buSzPct val="100000"/>
              <a:buAutoNum type="arabicPeriod"/>
            </a:pPr>
            <a:r>
              <a:rPr lang="en"/>
              <a:t>retrieve intermediate state created after 𝐾</a:t>
            </a:r>
            <a:r>
              <a:rPr baseline="30000" lang="en"/>
              <a:t>th</a:t>
            </a:r>
            <a:r>
              <a:rPr lang="en"/>
              <a:t> iteration of a prior image generation process</a:t>
            </a:r>
            <a:endParaRPr/>
          </a:p>
          <a:p>
            <a:pPr indent="-325755" lvl="0" marL="457200" rtl="0" algn="l">
              <a:spcBef>
                <a:spcPts val="0"/>
              </a:spcBef>
              <a:spcAft>
                <a:spcPts val="0"/>
              </a:spcAft>
              <a:buSzPct val="100000"/>
              <a:buAutoNum type="arabicPeriod"/>
            </a:pPr>
            <a:r>
              <a:rPr lang="en"/>
              <a:t>recondition for this query prompt for the remaining 𝑁−𝐾 steps</a:t>
            </a:r>
            <a:endParaRPr/>
          </a:p>
        </p:txBody>
      </p:sp>
      <p:sp>
        <p:nvSpPr>
          <p:cNvPr id="695" name="Google Shape;69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Approximate caching - analytical model</a:t>
            </a:r>
            <a:endParaRPr/>
          </a:p>
        </p:txBody>
      </p:sp>
      <p:pic>
        <p:nvPicPr>
          <p:cNvPr id="701" name="Google Shape;701;p50"/>
          <p:cNvPicPr preferRelativeResize="0"/>
          <p:nvPr/>
        </p:nvPicPr>
        <p:blipFill rotWithShape="1">
          <a:blip r:embed="rId3">
            <a:alphaModFix/>
          </a:blip>
          <a:srcRect b="0" l="23752" r="20384" t="0"/>
          <a:stretch/>
        </p:blipFill>
        <p:spPr>
          <a:xfrm>
            <a:off x="3054101" y="1303125"/>
            <a:ext cx="1470127" cy="828550"/>
          </a:xfrm>
          <a:prstGeom prst="rect">
            <a:avLst/>
          </a:prstGeom>
          <a:noFill/>
          <a:ln>
            <a:noFill/>
          </a:ln>
        </p:spPr>
      </p:pic>
      <p:sp>
        <p:nvSpPr>
          <p:cNvPr id="702" name="Google Shape;702;p50"/>
          <p:cNvSpPr txBox="1"/>
          <p:nvPr/>
        </p:nvSpPr>
        <p:spPr>
          <a:xfrm>
            <a:off x="2997925" y="2256925"/>
            <a:ext cx="185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cumulative GPU computation time for steps</a:t>
            </a:r>
            <a:endParaRPr sz="1800">
              <a:solidFill>
                <a:srgbClr val="FF0000"/>
              </a:solidFill>
              <a:latin typeface="Proxima Nova"/>
              <a:ea typeface="Proxima Nova"/>
              <a:cs typeface="Proxima Nova"/>
              <a:sym typeface="Proxima Nova"/>
            </a:endParaRPr>
          </a:p>
        </p:txBody>
      </p:sp>
      <p:grpSp>
        <p:nvGrpSpPr>
          <p:cNvPr id="703" name="Google Shape;703;p50"/>
          <p:cNvGrpSpPr/>
          <p:nvPr/>
        </p:nvGrpSpPr>
        <p:grpSpPr>
          <a:xfrm>
            <a:off x="3054100" y="2131675"/>
            <a:ext cx="1470124" cy="148000"/>
            <a:chOff x="2997925" y="2131675"/>
            <a:chExt cx="1526450" cy="148000"/>
          </a:xfrm>
        </p:grpSpPr>
        <p:cxnSp>
          <p:nvCxnSpPr>
            <p:cNvPr id="704" name="Google Shape;704;p50"/>
            <p:cNvCxnSpPr/>
            <p:nvPr/>
          </p:nvCxnSpPr>
          <p:spPr>
            <a:xfrm>
              <a:off x="2997925" y="2279675"/>
              <a:ext cx="1526400" cy="0"/>
            </a:xfrm>
            <a:prstGeom prst="straightConnector1">
              <a:avLst/>
            </a:prstGeom>
            <a:noFill/>
            <a:ln cap="flat" cmpd="sng" w="9525">
              <a:solidFill>
                <a:srgbClr val="FF0000"/>
              </a:solidFill>
              <a:prstDash val="solid"/>
              <a:round/>
              <a:headEnd len="med" w="med" type="none"/>
              <a:tailEnd len="med" w="med" type="none"/>
            </a:ln>
          </p:spPr>
        </p:cxnSp>
        <p:cxnSp>
          <p:nvCxnSpPr>
            <p:cNvPr id="705" name="Google Shape;705;p50"/>
            <p:cNvCxnSpPr/>
            <p:nvPr/>
          </p:nvCxnSpPr>
          <p:spPr>
            <a:xfrm>
              <a:off x="2997925" y="2131675"/>
              <a:ext cx="0" cy="147900"/>
            </a:xfrm>
            <a:prstGeom prst="straightConnector1">
              <a:avLst/>
            </a:prstGeom>
            <a:noFill/>
            <a:ln cap="flat" cmpd="sng" w="9525">
              <a:solidFill>
                <a:srgbClr val="FF0000"/>
              </a:solidFill>
              <a:prstDash val="solid"/>
              <a:round/>
              <a:headEnd len="med" w="med" type="none"/>
              <a:tailEnd len="med" w="med" type="none"/>
            </a:ln>
          </p:spPr>
        </p:cxnSp>
        <p:cxnSp>
          <p:nvCxnSpPr>
            <p:cNvPr id="706" name="Google Shape;706;p50"/>
            <p:cNvCxnSpPr/>
            <p:nvPr/>
          </p:nvCxnSpPr>
          <p:spPr>
            <a:xfrm>
              <a:off x="4524375" y="2131675"/>
              <a:ext cx="0" cy="147900"/>
            </a:xfrm>
            <a:prstGeom prst="straightConnector1">
              <a:avLst/>
            </a:prstGeom>
            <a:noFill/>
            <a:ln cap="flat" cmpd="sng" w="9525">
              <a:solidFill>
                <a:srgbClr val="FF0000"/>
              </a:solidFill>
              <a:prstDash val="solid"/>
              <a:round/>
              <a:headEnd len="med" w="med" type="none"/>
              <a:tailEnd len="med" w="med" type="none"/>
            </a:ln>
          </p:spPr>
        </p:cxnSp>
      </p:grpSp>
      <p:sp>
        <p:nvSpPr>
          <p:cNvPr id="707" name="Google Shape;707;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Approximate caching - analytical model</a:t>
            </a:r>
            <a:endParaRPr/>
          </a:p>
        </p:txBody>
      </p:sp>
      <p:pic>
        <p:nvPicPr>
          <p:cNvPr id="713" name="Google Shape;713;p51"/>
          <p:cNvPicPr preferRelativeResize="0"/>
          <p:nvPr/>
        </p:nvPicPr>
        <p:blipFill rotWithShape="1">
          <a:blip r:embed="rId3">
            <a:alphaModFix/>
          </a:blip>
          <a:srcRect b="0" l="0" r="20388" t="0"/>
          <a:stretch/>
        </p:blipFill>
        <p:spPr>
          <a:xfrm>
            <a:off x="2429122" y="1303125"/>
            <a:ext cx="2095098" cy="828550"/>
          </a:xfrm>
          <a:prstGeom prst="rect">
            <a:avLst/>
          </a:prstGeom>
          <a:noFill/>
          <a:ln>
            <a:noFill/>
          </a:ln>
        </p:spPr>
      </p:pic>
      <p:sp>
        <p:nvSpPr>
          <p:cNvPr id="714" name="Google Shape;714;p51"/>
          <p:cNvSpPr txBox="1"/>
          <p:nvPr/>
        </p:nvSpPr>
        <p:spPr>
          <a:xfrm>
            <a:off x="700475" y="2062175"/>
            <a:ext cx="190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search</a:t>
            </a:r>
            <a:r>
              <a:rPr lang="en" sz="1800">
                <a:solidFill>
                  <a:srgbClr val="FF0000"/>
                </a:solidFill>
                <a:latin typeface="Proxima Nova"/>
                <a:ea typeface="Proxima Nova"/>
                <a:cs typeface="Proxima Nova"/>
                <a:sym typeface="Proxima Nova"/>
              </a:rPr>
              <a:t> </a:t>
            </a:r>
            <a:r>
              <a:rPr lang="en" sz="1800">
                <a:solidFill>
                  <a:srgbClr val="FF0000"/>
                </a:solidFill>
                <a:latin typeface="Proxima Nova"/>
                <a:ea typeface="Proxima Nova"/>
                <a:cs typeface="Proxima Nova"/>
                <a:sym typeface="Proxima Nova"/>
              </a:rPr>
              <a:t>Vector database (VDB) for similar cached prompt</a:t>
            </a:r>
            <a:endParaRPr sz="1800">
              <a:solidFill>
                <a:srgbClr val="FF0000"/>
              </a:solidFill>
              <a:latin typeface="Proxima Nova"/>
              <a:ea typeface="Proxima Nova"/>
              <a:cs typeface="Proxima Nova"/>
              <a:sym typeface="Proxima Nova"/>
            </a:endParaRPr>
          </a:p>
        </p:txBody>
      </p:sp>
      <p:sp>
        <p:nvSpPr>
          <p:cNvPr id="715" name="Google Shape;715;p51"/>
          <p:cNvSpPr txBox="1"/>
          <p:nvPr/>
        </p:nvSpPr>
        <p:spPr>
          <a:xfrm>
            <a:off x="407950" y="1214800"/>
            <a:ext cx="12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latin typeface="Proxima Nova"/>
                <a:ea typeface="Proxima Nova"/>
                <a:cs typeface="Proxima Nova"/>
                <a:sym typeface="Proxima Nova"/>
              </a:rPr>
              <a:t>cache hit:</a:t>
            </a:r>
            <a:endParaRPr sz="1800">
              <a:solidFill>
                <a:srgbClr val="6AA84F"/>
              </a:solidFill>
              <a:latin typeface="Proxima Nova"/>
              <a:ea typeface="Proxima Nova"/>
              <a:cs typeface="Proxima Nova"/>
              <a:sym typeface="Proxima Nova"/>
            </a:endParaRPr>
          </a:p>
        </p:txBody>
      </p:sp>
      <p:grpSp>
        <p:nvGrpSpPr>
          <p:cNvPr id="716" name="Google Shape;716;p51"/>
          <p:cNvGrpSpPr/>
          <p:nvPr/>
        </p:nvGrpSpPr>
        <p:grpSpPr>
          <a:xfrm>
            <a:off x="2429113" y="2131675"/>
            <a:ext cx="301169" cy="148000"/>
            <a:chOff x="2997925" y="2131675"/>
            <a:chExt cx="1526450" cy="148000"/>
          </a:xfrm>
        </p:grpSpPr>
        <p:cxnSp>
          <p:nvCxnSpPr>
            <p:cNvPr id="717" name="Google Shape;717;p51"/>
            <p:cNvCxnSpPr/>
            <p:nvPr/>
          </p:nvCxnSpPr>
          <p:spPr>
            <a:xfrm>
              <a:off x="2997925" y="2279675"/>
              <a:ext cx="1526400" cy="0"/>
            </a:xfrm>
            <a:prstGeom prst="straightConnector1">
              <a:avLst/>
            </a:prstGeom>
            <a:noFill/>
            <a:ln cap="flat" cmpd="sng" w="9525">
              <a:solidFill>
                <a:srgbClr val="FF0000"/>
              </a:solidFill>
              <a:prstDash val="solid"/>
              <a:round/>
              <a:headEnd len="med" w="med" type="none"/>
              <a:tailEnd len="med" w="med" type="none"/>
            </a:ln>
          </p:spPr>
        </p:cxnSp>
        <p:cxnSp>
          <p:nvCxnSpPr>
            <p:cNvPr id="718" name="Google Shape;718;p51"/>
            <p:cNvCxnSpPr/>
            <p:nvPr/>
          </p:nvCxnSpPr>
          <p:spPr>
            <a:xfrm>
              <a:off x="2997925" y="2131675"/>
              <a:ext cx="0" cy="147900"/>
            </a:xfrm>
            <a:prstGeom prst="straightConnector1">
              <a:avLst/>
            </a:prstGeom>
            <a:noFill/>
            <a:ln cap="flat" cmpd="sng" w="9525">
              <a:solidFill>
                <a:srgbClr val="FF0000"/>
              </a:solidFill>
              <a:prstDash val="solid"/>
              <a:round/>
              <a:headEnd len="med" w="med" type="none"/>
              <a:tailEnd len="med" w="med" type="none"/>
            </a:ln>
          </p:spPr>
        </p:cxnSp>
        <p:cxnSp>
          <p:nvCxnSpPr>
            <p:cNvPr id="719" name="Google Shape;719;p51"/>
            <p:cNvCxnSpPr/>
            <p:nvPr/>
          </p:nvCxnSpPr>
          <p:spPr>
            <a:xfrm>
              <a:off x="4524375" y="2131675"/>
              <a:ext cx="0" cy="147900"/>
            </a:xfrm>
            <a:prstGeom prst="straightConnector1">
              <a:avLst/>
            </a:prstGeom>
            <a:noFill/>
            <a:ln cap="flat" cmpd="sng" w="9525">
              <a:solidFill>
                <a:srgbClr val="FF0000"/>
              </a:solidFill>
              <a:prstDash val="solid"/>
              <a:round/>
              <a:headEnd len="med" w="med" type="none"/>
              <a:tailEnd len="med" w="med" type="none"/>
            </a:ln>
          </p:spPr>
        </p:cxnSp>
      </p:grpSp>
      <p:sp>
        <p:nvSpPr>
          <p:cNvPr id="720" name="Google Shape;720;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1" name="Google Shape;721;p51"/>
          <p:cNvSpPr txBox="1"/>
          <p:nvPr/>
        </p:nvSpPr>
        <p:spPr>
          <a:xfrm>
            <a:off x="2997925" y="2256925"/>
            <a:ext cx="185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cumulative GPU computation time for steps</a:t>
            </a:r>
            <a:endParaRPr sz="1800">
              <a:solidFill>
                <a:schemeClr val="dk2"/>
              </a:solidFill>
              <a:latin typeface="Proxima Nova"/>
              <a:ea typeface="Proxima Nova"/>
              <a:cs typeface="Proxima Nova"/>
              <a:sym typeface="Proxima Nova"/>
            </a:endParaRPr>
          </a:p>
        </p:txBody>
      </p:sp>
      <p:grpSp>
        <p:nvGrpSpPr>
          <p:cNvPr id="722" name="Google Shape;722;p51"/>
          <p:cNvGrpSpPr/>
          <p:nvPr/>
        </p:nvGrpSpPr>
        <p:grpSpPr>
          <a:xfrm>
            <a:off x="3054100" y="2131675"/>
            <a:ext cx="1470124" cy="148000"/>
            <a:chOff x="2997925" y="2131675"/>
            <a:chExt cx="1526450" cy="148000"/>
          </a:xfrm>
        </p:grpSpPr>
        <p:cxnSp>
          <p:nvCxnSpPr>
            <p:cNvPr id="723" name="Google Shape;723;p51"/>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24" name="Google Shape;724;p51"/>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51"/>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Transformer inference recap: token generation</a:t>
            </a:r>
            <a:endParaRPr/>
          </a:p>
        </p:txBody>
      </p:sp>
      <p:grpSp>
        <p:nvGrpSpPr>
          <p:cNvPr id="77" name="Google Shape;77;p16"/>
          <p:cNvGrpSpPr/>
          <p:nvPr/>
        </p:nvGrpSpPr>
        <p:grpSpPr>
          <a:xfrm>
            <a:off x="1124654" y="3729491"/>
            <a:ext cx="1136760" cy="628461"/>
            <a:chOff x="7601725" y="3382025"/>
            <a:chExt cx="964500" cy="390300"/>
          </a:xfrm>
        </p:grpSpPr>
        <p:sp>
          <p:nvSpPr>
            <p:cNvPr id="78" name="Google Shape;78;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79" name="Google Shape;79;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80" name="Google Shape;80;p16"/>
          <p:cNvGrpSpPr/>
          <p:nvPr/>
        </p:nvGrpSpPr>
        <p:grpSpPr>
          <a:xfrm>
            <a:off x="1124654" y="2892700"/>
            <a:ext cx="1136760" cy="628461"/>
            <a:chOff x="7601725" y="3382025"/>
            <a:chExt cx="964500" cy="390300"/>
          </a:xfrm>
        </p:grpSpPr>
        <p:sp>
          <p:nvSpPr>
            <p:cNvPr id="81" name="Google Shape;81;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2" name="Google Shape;82;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grpSp>
        <p:nvGrpSpPr>
          <p:cNvPr id="83" name="Google Shape;83;p16"/>
          <p:cNvGrpSpPr/>
          <p:nvPr/>
        </p:nvGrpSpPr>
        <p:grpSpPr>
          <a:xfrm>
            <a:off x="1124654" y="2055910"/>
            <a:ext cx="1136760" cy="628461"/>
            <a:chOff x="7601725" y="3382025"/>
            <a:chExt cx="964500" cy="390300"/>
          </a:xfrm>
        </p:grpSpPr>
        <p:sp>
          <p:nvSpPr>
            <p:cNvPr id="84" name="Google Shape;84;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5" name="Google Shape;85;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86" name="Google Shape;86;p16"/>
          <p:cNvCxnSpPr>
            <a:stCxn id="79" idx="0"/>
            <a:endCxn id="82" idx="2"/>
          </p:cNvCxnSpPr>
          <p:nvPr/>
        </p:nvCxnSpPr>
        <p:spPr>
          <a:xfrm rot="10800000">
            <a:off x="1693034" y="3521291"/>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87" name="Google Shape;87;p16"/>
          <p:cNvCxnSpPr>
            <a:stCxn id="82" idx="0"/>
            <a:endCxn id="85" idx="2"/>
          </p:cNvCxnSpPr>
          <p:nvPr/>
        </p:nvCxnSpPr>
        <p:spPr>
          <a:xfrm rot="10800000">
            <a:off x="1693034" y="2684500"/>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88" name="Google Shape;88;p16"/>
          <p:cNvGrpSpPr/>
          <p:nvPr/>
        </p:nvGrpSpPr>
        <p:grpSpPr>
          <a:xfrm>
            <a:off x="280193" y="4606409"/>
            <a:ext cx="852962" cy="328984"/>
            <a:chOff x="2258686" y="3416500"/>
            <a:chExt cx="1056300" cy="390300"/>
          </a:xfrm>
        </p:grpSpPr>
        <p:sp>
          <p:nvSpPr>
            <p:cNvPr id="89" name="Google Shape;89;p16"/>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0" name="Google Shape;90;p16"/>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a:t>
              </a:r>
              <a:endParaRPr i="1">
                <a:solidFill>
                  <a:schemeClr val="dk2"/>
                </a:solidFill>
                <a:latin typeface="Proxima Nova"/>
                <a:ea typeface="Proxima Nova"/>
                <a:cs typeface="Proxima Nova"/>
                <a:sym typeface="Proxima Nova"/>
              </a:endParaRPr>
            </a:p>
          </p:txBody>
        </p:sp>
      </p:grpSp>
      <p:grpSp>
        <p:nvGrpSpPr>
          <p:cNvPr id="91" name="Google Shape;91;p16"/>
          <p:cNvGrpSpPr/>
          <p:nvPr/>
        </p:nvGrpSpPr>
        <p:grpSpPr>
          <a:xfrm>
            <a:off x="1266561" y="4606409"/>
            <a:ext cx="852962" cy="328984"/>
            <a:chOff x="2258686" y="3416500"/>
            <a:chExt cx="1056300" cy="390300"/>
          </a:xfrm>
        </p:grpSpPr>
        <p:sp>
          <p:nvSpPr>
            <p:cNvPr id="92" name="Google Shape;92;p16"/>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3" name="Google Shape;93;p16"/>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think</a:t>
              </a:r>
              <a:endParaRPr i="1">
                <a:solidFill>
                  <a:schemeClr val="dk2"/>
                </a:solidFill>
                <a:latin typeface="Proxima Nova"/>
                <a:ea typeface="Proxima Nova"/>
                <a:cs typeface="Proxima Nova"/>
                <a:sym typeface="Proxima Nova"/>
              </a:endParaRPr>
            </a:p>
          </p:txBody>
        </p:sp>
      </p:grpSp>
      <p:grpSp>
        <p:nvGrpSpPr>
          <p:cNvPr id="94" name="Google Shape;94;p16"/>
          <p:cNvGrpSpPr/>
          <p:nvPr/>
        </p:nvGrpSpPr>
        <p:grpSpPr>
          <a:xfrm>
            <a:off x="2252911" y="4606409"/>
            <a:ext cx="852962" cy="328984"/>
            <a:chOff x="2258686" y="3416500"/>
            <a:chExt cx="1056300" cy="390300"/>
          </a:xfrm>
        </p:grpSpPr>
        <p:sp>
          <p:nvSpPr>
            <p:cNvPr id="95" name="Google Shape;95;p16"/>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6" name="Google Shape;96;p16"/>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this</a:t>
              </a:r>
              <a:endParaRPr i="1">
                <a:solidFill>
                  <a:schemeClr val="dk2"/>
                </a:solidFill>
                <a:latin typeface="Proxima Nova"/>
                <a:ea typeface="Proxima Nova"/>
                <a:cs typeface="Proxima Nova"/>
                <a:sym typeface="Proxima Nova"/>
              </a:endParaRPr>
            </a:p>
          </p:txBody>
        </p:sp>
      </p:grpSp>
      <p:cxnSp>
        <p:nvCxnSpPr>
          <p:cNvPr id="97" name="Google Shape;97;p16"/>
          <p:cNvCxnSpPr>
            <a:endCxn id="98" idx="2"/>
          </p:cNvCxnSpPr>
          <p:nvPr/>
        </p:nvCxnSpPr>
        <p:spPr>
          <a:xfrm rot="10800000">
            <a:off x="1693233" y="1756134"/>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99" name="Google Shape;99;p16"/>
          <p:cNvSpPr/>
          <p:nvPr/>
        </p:nvSpPr>
        <p:spPr>
          <a:xfrm>
            <a:off x="1266686" y="1430195"/>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8" name="Google Shape;98;p16"/>
          <p:cNvSpPr txBox="1"/>
          <p:nvPr/>
        </p:nvSpPr>
        <p:spPr>
          <a:xfrm>
            <a:off x="1319133" y="1427034"/>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is</a:t>
            </a:r>
            <a:endParaRPr i="1">
              <a:solidFill>
                <a:schemeClr val="dk2"/>
              </a:solidFill>
              <a:latin typeface="Proxima Nova"/>
              <a:ea typeface="Proxima Nova"/>
              <a:cs typeface="Proxima Nova"/>
              <a:sym typeface="Proxima Nova"/>
            </a:endParaRPr>
          </a:p>
        </p:txBody>
      </p:sp>
      <p:cxnSp>
        <p:nvCxnSpPr>
          <p:cNvPr id="100" name="Google Shape;100;p16"/>
          <p:cNvCxnSpPr>
            <a:endCxn id="79" idx="2"/>
          </p:cNvCxnSpPr>
          <p:nvPr/>
        </p:nvCxnSpPr>
        <p:spPr>
          <a:xfrm rot="10800000">
            <a:off x="1693034" y="4357952"/>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101" name="Google Shape;101;p16"/>
          <p:cNvSpPr/>
          <p:nvPr/>
        </p:nvSpPr>
        <p:spPr>
          <a:xfrm>
            <a:off x="947388" y="1915875"/>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2" name="Google Shape;102;p16"/>
          <p:cNvSpPr txBox="1"/>
          <p:nvPr/>
        </p:nvSpPr>
        <p:spPr>
          <a:xfrm>
            <a:off x="1228688" y="1053275"/>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1</a:t>
            </a:r>
            <a:endParaRPr sz="1200">
              <a:solidFill>
                <a:schemeClr val="dk2"/>
              </a:solidFill>
              <a:latin typeface="Proxima Nova"/>
              <a:ea typeface="Proxima Nova"/>
              <a:cs typeface="Proxima Nova"/>
              <a:sym typeface="Proxima Nova"/>
            </a:endParaRPr>
          </a:p>
        </p:txBody>
      </p:sp>
      <p:grpSp>
        <p:nvGrpSpPr>
          <p:cNvPr id="103" name="Google Shape;103;p16"/>
          <p:cNvGrpSpPr/>
          <p:nvPr/>
        </p:nvGrpSpPr>
        <p:grpSpPr>
          <a:xfrm>
            <a:off x="3874654" y="3729529"/>
            <a:ext cx="1136760" cy="628461"/>
            <a:chOff x="7601725" y="3382025"/>
            <a:chExt cx="964500" cy="390300"/>
          </a:xfrm>
        </p:grpSpPr>
        <p:sp>
          <p:nvSpPr>
            <p:cNvPr id="104" name="Google Shape;104;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5" name="Google Shape;105;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106" name="Google Shape;106;p16"/>
          <p:cNvGrpSpPr/>
          <p:nvPr/>
        </p:nvGrpSpPr>
        <p:grpSpPr>
          <a:xfrm>
            <a:off x="3874654" y="2892738"/>
            <a:ext cx="1136760" cy="628461"/>
            <a:chOff x="7601725" y="3382025"/>
            <a:chExt cx="964500" cy="390300"/>
          </a:xfrm>
        </p:grpSpPr>
        <p:sp>
          <p:nvSpPr>
            <p:cNvPr id="107" name="Google Shape;107;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8" name="Google Shape;108;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grpSp>
        <p:nvGrpSpPr>
          <p:cNvPr id="109" name="Google Shape;109;p16"/>
          <p:cNvGrpSpPr/>
          <p:nvPr/>
        </p:nvGrpSpPr>
        <p:grpSpPr>
          <a:xfrm>
            <a:off x="3874654" y="2055947"/>
            <a:ext cx="1136760" cy="628461"/>
            <a:chOff x="7601725" y="3382025"/>
            <a:chExt cx="964500" cy="390300"/>
          </a:xfrm>
        </p:grpSpPr>
        <p:sp>
          <p:nvSpPr>
            <p:cNvPr id="110" name="Google Shape;110;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1" name="Google Shape;111;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112" name="Google Shape;112;p16"/>
          <p:cNvCxnSpPr>
            <a:stCxn id="105" idx="0"/>
            <a:endCxn id="108" idx="2"/>
          </p:cNvCxnSpPr>
          <p:nvPr/>
        </p:nvCxnSpPr>
        <p:spPr>
          <a:xfrm rot="10800000">
            <a:off x="4443034" y="3521329"/>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113" name="Google Shape;113;p16"/>
          <p:cNvCxnSpPr>
            <a:stCxn id="108" idx="0"/>
            <a:endCxn id="111" idx="2"/>
          </p:cNvCxnSpPr>
          <p:nvPr/>
        </p:nvCxnSpPr>
        <p:spPr>
          <a:xfrm rot="10800000">
            <a:off x="4443034" y="2684538"/>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114" name="Google Shape;114;p16"/>
          <p:cNvGrpSpPr/>
          <p:nvPr/>
        </p:nvGrpSpPr>
        <p:grpSpPr>
          <a:xfrm>
            <a:off x="4016561" y="4606446"/>
            <a:ext cx="852962" cy="328984"/>
            <a:chOff x="2258686" y="3416500"/>
            <a:chExt cx="1056300" cy="390300"/>
          </a:xfrm>
        </p:grpSpPr>
        <p:sp>
          <p:nvSpPr>
            <p:cNvPr id="115" name="Google Shape;115;p16"/>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6" name="Google Shape;116;p16"/>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is</a:t>
              </a:r>
              <a:endParaRPr i="1">
                <a:solidFill>
                  <a:schemeClr val="dk2"/>
                </a:solidFill>
                <a:latin typeface="Proxima Nova"/>
                <a:ea typeface="Proxima Nova"/>
                <a:cs typeface="Proxima Nova"/>
                <a:sym typeface="Proxima Nova"/>
              </a:endParaRPr>
            </a:p>
          </p:txBody>
        </p:sp>
      </p:grpSp>
      <p:cxnSp>
        <p:nvCxnSpPr>
          <p:cNvPr id="117" name="Google Shape;117;p16"/>
          <p:cNvCxnSpPr>
            <a:endCxn id="118" idx="2"/>
          </p:cNvCxnSpPr>
          <p:nvPr/>
        </p:nvCxnSpPr>
        <p:spPr>
          <a:xfrm rot="10800000">
            <a:off x="4443233" y="1756171"/>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119" name="Google Shape;119;p16"/>
          <p:cNvSpPr/>
          <p:nvPr/>
        </p:nvSpPr>
        <p:spPr>
          <a:xfrm>
            <a:off x="4016686" y="1430232"/>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8" name="Google Shape;118;p16"/>
          <p:cNvSpPr txBox="1"/>
          <p:nvPr/>
        </p:nvSpPr>
        <p:spPr>
          <a:xfrm>
            <a:off x="4069133" y="1427071"/>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great</a:t>
            </a:r>
            <a:endParaRPr i="1">
              <a:solidFill>
                <a:schemeClr val="dk2"/>
              </a:solidFill>
              <a:latin typeface="Proxima Nova"/>
              <a:ea typeface="Proxima Nova"/>
              <a:cs typeface="Proxima Nova"/>
              <a:sym typeface="Proxima Nova"/>
            </a:endParaRPr>
          </a:p>
        </p:txBody>
      </p:sp>
      <p:cxnSp>
        <p:nvCxnSpPr>
          <p:cNvPr id="120" name="Google Shape;120;p16"/>
          <p:cNvCxnSpPr>
            <a:endCxn id="105" idx="2"/>
          </p:cNvCxnSpPr>
          <p:nvPr/>
        </p:nvCxnSpPr>
        <p:spPr>
          <a:xfrm rot="10800000">
            <a:off x="4443034" y="4357990"/>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121" name="Google Shape;121;p16"/>
          <p:cNvSpPr/>
          <p:nvPr/>
        </p:nvSpPr>
        <p:spPr>
          <a:xfrm>
            <a:off x="3697388" y="1915913"/>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2" name="Google Shape;122;p16"/>
          <p:cNvSpPr txBox="1"/>
          <p:nvPr/>
        </p:nvSpPr>
        <p:spPr>
          <a:xfrm>
            <a:off x="3978488" y="1053263"/>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2</a:t>
            </a:r>
            <a:endParaRPr sz="1200">
              <a:solidFill>
                <a:schemeClr val="dk2"/>
              </a:solidFill>
              <a:latin typeface="Proxima Nova"/>
              <a:ea typeface="Proxima Nova"/>
              <a:cs typeface="Proxima Nova"/>
              <a:sym typeface="Proxima Nova"/>
            </a:endParaRPr>
          </a:p>
        </p:txBody>
      </p:sp>
      <p:grpSp>
        <p:nvGrpSpPr>
          <p:cNvPr id="123" name="Google Shape;123;p16"/>
          <p:cNvGrpSpPr/>
          <p:nvPr/>
        </p:nvGrpSpPr>
        <p:grpSpPr>
          <a:xfrm>
            <a:off x="6624679" y="3729479"/>
            <a:ext cx="1136760" cy="628461"/>
            <a:chOff x="7601725" y="3382025"/>
            <a:chExt cx="964500" cy="390300"/>
          </a:xfrm>
        </p:grpSpPr>
        <p:sp>
          <p:nvSpPr>
            <p:cNvPr id="124" name="Google Shape;124;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5" name="Google Shape;125;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1</a:t>
              </a:r>
              <a:endParaRPr sz="1800">
                <a:solidFill>
                  <a:schemeClr val="dk2"/>
                </a:solidFill>
                <a:latin typeface="Proxima Nova"/>
                <a:ea typeface="Proxima Nova"/>
                <a:cs typeface="Proxima Nova"/>
                <a:sym typeface="Proxima Nova"/>
              </a:endParaRPr>
            </a:p>
          </p:txBody>
        </p:sp>
      </p:grpSp>
      <p:grpSp>
        <p:nvGrpSpPr>
          <p:cNvPr id="126" name="Google Shape;126;p16"/>
          <p:cNvGrpSpPr/>
          <p:nvPr/>
        </p:nvGrpSpPr>
        <p:grpSpPr>
          <a:xfrm>
            <a:off x="6624679" y="2892688"/>
            <a:ext cx="1136760" cy="628461"/>
            <a:chOff x="7601725" y="3382025"/>
            <a:chExt cx="964500" cy="390300"/>
          </a:xfrm>
        </p:grpSpPr>
        <p:sp>
          <p:nvSpPr>
            <p:cNvPr id="127" name="Google Shape;127;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28" name="Google Shape;128;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2</a:t>
              </a:r>
              <a:endParaRPr sz="1800">
                <a:solidFill>
                  <a:schemeClr val="dk2"/>
                </a:solidFill>
                <a:latin typeface="Proxima Nova"/>
                <a:ea typeface="Proxima Nova"/>
                <a:cs typeface="Proxima Nova"/>
                <a:sym typeface="Proxima Nova"/>
              </a:endParaRPr>
            </a:p>
          </p:txBody>
        </p:sp>
      </p:grpSp>
      <p:grpSp>
        <p:nvGrpSpPr>
          <p:cNvPr id="129" name="Google Shape;129;p16"/>
          <p:cNvGrpSpPr/>
          <p:nvPr/>
        </p:nvGrpSpPr>
        <p:grpSpPr>
          <a:xfrm>
            <a:off x="6624679" y="2055897"/>
            <a:ext cx="1136760" cy="628461"/>
            <a:chOff x="7601725" y="3382025"/>
            <a:chExt cx="964500" cy="390300"/>
          </a:xfrm>
        </p:grpSpPr>
        <p:sp>
          <p:nvSpPr>
            <p:cNvPr id="130" name="Google Shape;130;p16"/>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1" name="Google Shape;131;p16"/>
            <p:cNvSpPr txBox="1"/>
            <p:nvPr/>
          </p:nvSpPr>
          <p:spPr>
            <a:xfrm>
              <a:off x="7660975" y="3382025"/>
              <a:ext cx="8460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Layer 3</a:t>
              </a:r>
              <a:endParaRPr sz="1800">
                <a:solidFill>
                  <a:schemeClr val="dk2"/>
                </a:solidFill>
                <a:latin typeface="Proxima Nova"/>
                <a:ea typeface="Proxima Nova"/>
                <a:cs typeface="Proxima Nova"/>
                <a:sym typeface="Proxima Nova"/>
              </a:endParaRPr>
            </a:p>
          </p:txBody>
        </p:sp>
      </p:grpSp>
      <p:cxnSp>
        <p:nvCxnSpPr>
          <p:cNvPr id="132" name="Google Shape;132;p16"/>
          <p:cNvCxnSpPr>
            <a:stCxn id="125" idx="0"/>
            <a:endCxn id="128" idx="2"/>
          </p:cNvCxnSpPr>
          <p:nvPr/>
        </p:nvCxnSpPr>
        <p:spPr>
          <a:xfrm rot="10800000">
            <a:off x="7193059" y="3521279"/>
            <a:ext cx="0" cy="208200"/>
          </a:xfrm>
          <a:prstGeom prst="straightConnector1">
            <a:avLst/>
          </a:prstGeom>
          <a:noFill/>
          <a:ln cap="flat" cmpd="sng" w="9525">
            <a:solidFill>
              <a:schemeClr val="accent1"/>
            </a:solidFill>
            <a:prstDash val="solid"/>
            <a:round/>
            <a:headEnd len="med" w="med" type="none"/>
            <a:tailEnd len="med" w="med" type="triangle"/>
          </a:ln>
        </p:spPr>
      </p:cxnSp>
      <p:cxnSp>
        <p:nvCxnSpPr>
          <p:cNvPr id="133" name="Google Shape;133;p16"/>
          <p:cNvCxnSpPr>
            <a:stCxn id="128" idx="0"/>
            <a:endCxn id="131" idx="2"/>
          </p:cNvCxnSpPr>
          <p:nvPr/>
        </p:nvCxnSpPr>
        <p:spPr>
          <a:xfrm rot="10800000">
            <a:off x="7193059" y="2684488"/>
            <a:ext cx="0" cy="208200"/>
          </a:xfrm>
          <a:prstGeom prst="straightConnector1">
            <a:avLst/>
          </a:prstGeom>
          <a:noFill/>
          <a:ln cap="flat" cmpd="sng" w="9525">
            <a:solidFill>
              <a:schemeClr val="accent1"/>
            </a:solidFill>
            <a:prstDash val="solid"/>
            <a:round/>
            <a:headEnd len="med" w="med" type="none"/>
            <a:tailEnd len="med" w="med" type="triangle"/>
          </a:ln>
        </p:spPr>
      </p:cxnSp>
      <p:grpSp>
        <p:nvGrpSpPr>
          <p:cNvPr id="134" name="Google Shape;134;p16"/>
          <p:cNvGrpSpPr/>
          <p:nvPr/>
        </p:nvGrpSpPr>
        <p:grpSpPr>
          <a:xfrm>
            <a:off x="6766586" y="4606396"/>
            <a:ext cx="852962" cy="328984"/>
            <a:chOff x="2258686" y="3416500"/>
            <a:chExt cx="1056300" cy="390300"/>
          </a:xfrm>
        </p:grpSpPr>
        <p:sp>
          <p:nvSpPr>
            <p:cNvPr id="135" name="Google Shape;135;p16"/>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6" name="Google Shape;136;p16"/>
            <p:cNvSpPr txBox="1"/>
            <p:nvPr/>
          </p:nvSpPr>
          <p:spPr>
            <a:xfrm>
              <a:off x="2323635" y="3416500"/>
              <a:ext cx="926400" cy="39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great</a:t>
              </a:r>
              <a:endParaRPr i="1">
                <a:solidFill>
                  <a:schemeClr val="dk2"/>
                </a:solidFill>
                <a:latin typeface="Proxima Nova"/>
                <a:ea typeface="Proxima Nova"/>
                <a:cs typeface="Proxima Nova"/>
                <a:sym typeface="Proxima Nova"/>
              </a:endParaRPr>
            </a:p>
          </p:txBody>
        </p:sp>
      </p:grpSp>
      <p:cxnSp>
        <p:nvCxnSpPr>
          <p:cNvPr id="137" name="Google Shape;137;p16"/>
          <p:cNvCxnSpPr>
            <a:endCxn id="138" idx="2"/>
          </p:cNvCxnSpPr>
          <p:nvPr/>
        </p:nvCxnSpPr>
        <p:spPr>
          <a:xfrm rot="10800000">
            <a:off x="7193258" y="1756121"/>
            <a:ext cx="0" cy="300000"/>
          </a:xfrm>
          <a:prstGeom prst="straightConnector1">
            <a:avLst/>
          </a:prstGeom>
          <a:noFill/>
          <a:ln cap="flat" cmpd="sng" w="9525">
            <a:solidFill>
              <a:schemeClr val="accent1"/>
            </a:solidFill>
            <a:prstDash val="solid"/>
            <a:round/>
            <a:headEnd len="med" w="med" type="none"/>
            <a:tailEnd len="med" w="med" type="triangle"/>
          </a:ln>
        </p:spPr>
      </p:cxnSp>
      <p:sp>
        <p:nvSpPr>
          <p:cNvPr id="139" name="Google Shape;139;p16"/>
          <p:cNvSpPr/>
          <p:nvPr/>
        </p:nvSpPr>
        <p:spPr>
          <a:xfrm>
            <a:off x="6766711" y="1430182"/>
            <a:ext cx="852900" cy="3228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8" name="Google Shape;138;p16"/>
          <p:cNvSpPr txBox="1"/>
          <p:nvPr/>
        </p:nvSpPr>
        <p:spPr>
          <a:xfrm>
            <a:off x="6819158" y="1427021"/>
            <a:ext cx="748200" cy="329100"/>
          </a:xfrm>
          <a:prstGeom prst="rect">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&lt;eos&gt;</a:t>
            </a:r>
            <a:endParaRPr i="1">
              <a:solidFill>
                <a:schemeClr val="dk2"/>
              </a:solidFill>
              <a:latin typeface="Proxima Nova"/>
              <a:ea typeface="Proxima Nova"/>
              <a:cs typeface="Proxima Nova"/>
              <a:sym typeface="Proxima Nova"/>
            </a:endParaRPr>
          </a:p>
        </p:txBody>
      </p:sp>
      <p:cxnSp>
        <p:nvCxnSpPr>
          <p:cNvPr id="140" name="Google Shape;140;p16"/>
          <p:cNvCxnSpPr>
            <a:endCxn id="125" idx="2"/>
          </p:cNvCxnSpPr>
          <p:nvPr/>
        </p:nvCxnSpPr>
        <p:spPr>
          <a:xfrm rot="10800000">
            <a:off x="7193059" y="4357940"/>
            <a:ext cx="0" cy="248400"/>
          </a:xfrm>
          <a:prstGeom prst="straightConnector1">
            <a:avLst/>
          </a:prstGeom>
          <a:noFill/>
          <a:ln cap="flat" cmpd="sng" w="9525">
            <a:solidFill>
              <a:schemeClr val="accent1"/>
            </a:solidFill>
            <a:prstDash val="solid"/>
            <a:round/>
            <a:headEnd len="med" w="med" type="none"/>
            <a:tailEnd len="med" w="med" type="triangle"/>
          </a:ln>
        </p:spPr>
      </p:cxnSp>
      <p:sp>
        <p:nvSpPr>
          <p:cNvPr id="141" name="Google Shape;141;p16"/>
          <p:cNvSpPr/>
          <p:nvPr/>
        </p:nvSpPr>
        <p:spPr>
          <a:xfrm>
            <a:off x="6447413" y="1915863"/>
            <a:ext cx="1491300" cy="25821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42" name="Google Shape;142;p16"/>
          <p:cNvSpPr txBox="1"/>
          <p:nvPr/>
        </p:nvSpPr>
        <p:spPr>
          <a:xfrm>
            <a:off x="6728513" y="1053213"/>
            <a:ext cx="929100" cy="3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Proxima Nova"/>
                <a:ea typeface="Proxima Nova"/>
                <a:cs typeface="Proxima Nova"/>
                <a:sym typeface="Proxima Nova"/>
              </a:rPr>
              <a:t>Iteration 3</a:t>
            </a:r>
            <a:endParaRPr sz="1200">
              <a:solidFill>
                <a:schemeClr val="dk2"/>
              </a:solidFill>
              <a:latin typeface="Proxima Nova"/>
              <a:ea typeface="Proxima Nova"/>
              <a:cs typeface="Proxima Nova"/>
              <a:sym typeface="Proxima Nova"/>
            </a:endParaRPr>
          </a:p>
        </p:txBody>
      </p:sp>
      <p:cxnSp>
        <p:nvCxnSpPr>
          <p:cNvPr id="143" name="Google Shape;143;p16"/>
          <p:cNvCxnSpPr>
            <a:stCxn id="99" idx="3"/>
            <a:endCxn id="115" idx="1"/>
          </p:cNvCxnSpPr>
          <p:nvPr/>
        </p:nvCxnSpPr>
        <p:spPr>
          <a:xfrm>
            <a:off x="2119586" y="1591595"/>
            <a:ext cx="1896900" cy="3179400"/>
          </a:xfrm>
          <a:prstGeom prst="bentConnector3">
            <a:avLst>
              <a:gd fmla="val 67166" name="adj1"/>
            </a:avLst>
          </a:prstGeom>
          <a:noFill/>
          <a:ln cap="flat" cmpd="sng" w="19050">
            <a:solidFill>
              <a:schemeClr val="dk2"/>
            </a:solidFill>
            <a:prstDash val="solid"/>
            <a:round/>
            <a:headEnd len="med" w="med" type="none"/>
            <a:tailEnd len="med" w="med" type="triangle"/>
          </a:ln>
        </p:spPr>
      </p:cxnSp>
      <p:cxnSp>
        <p:nvCxnSpPr>
          <p:cNvPr id="144" name="Google Shape;144;p16"/>
          <p:cNvCxnSpPr>
            <a:stCxn id="119" idx="3"/>
            <a:endCxn id="135" idx="1"/>
          </p:cNvCxnSpPr>
          <p:nvPr/>
        </p:nvCxnSpPr>
        <p:spPr>
          <a:xfrm>
            <a:off x="4869586" y="1591632"/>
            <a:ext cx="1896900" cy="3179400"/>
          </a:xfrm>
          <a:prstGeom prst="bentConnector3">
            <a:avLst>
              <a:gd fmla="val 68142" name="adj1"/>
            </a:avLst>
          </a:prstGeom>
          <a:noFill/>
          <a:ln cap="flat" cmpd="sng" w="19050">
            <a:solidFill>
              <a:schemeClr val="dk2"/>
            </a:solidFill>
            <a:prstDash val="solid"/>
            <a:round/>
            <a:headEnd len="med" w="med" type="none"/>
            <a:tailEnd len="med" w="med" type="triangle"/>
          </a:ln>
        </p:spPr>
      </p:cxnSp>
      <p:sp>
        <p:nvSpPr>
          <p:cNvPr id="145" name="Google Shape;14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1000"/>
                                        <p:tgtEl>
                                          <p:spTgt spid="123"/>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par>
                                <p:cTn fill="hold" nodeType="with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Approximate caching - analytical model</a:t>
            </a:r>
            <a:endParaRPr/>
          </a:p>
        </p:txBody>
      </p:sp>
      <p:pic>
        <p:nvPicPr>
          <p:cNvPr id="731" name="Google Shape;731;p52"/>
          <p:cNvPicPr preferRelativeResize="0"/>
          <p:nvPr/>
        </p:nvPicPr>
        <p:blipFill>
          <a:blip r:embed="rId3">
            <a:alphaModFix/>
          </a:blip>
          <a:stretch>
            <a:fillRect/>
          </a:stretch>
        </p:blipFill>
        <p:spPr>
          <a:xfrm>
            <a:off x="2429112" y="1303125"/>
            <a:ext cx="2631573" cy="828550"/>
          </a:xfrm>
          <a:prstGeom prst="rect">
            <a:avLst/>
          </a:prstGeom>
          <a:noFill/>
          <a:ln>
            <a:noFill/>
          </a:ln>
        </p:spPr>
      </p:pic>
      <p:sp>
        <p:nvSpPr>
          <p:cNvPr id="732" name="Google Shape;732;p52"/>
          <p:cNvSpPr txBox="1"/>
          <p:nvPr/>
        </p:nvSpPr>
        <p:spPr>
          <a:xfrm>
            <a:off x="407950" y="1214800"/>
            <a:ext cx="12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latin typeface="Proxima Nova"/>
                <a:ea typeface="Proxima Nova"/>
                <a:cs typeface="Proxima Nova"/>
                <a:sym typeface="Proxima Nova"/>
              </a:rPr>
              <a:t>cache hit:</a:t>
            </a:r>
            <a:endParaRPr sz="1800">
              <a:solidFill>
                <a:srgbClr val="6AA84F"/>
              </a:solidFill>
              <a:latin typeface="Proxima Nova"/>
              <a:ea typeface="Proxima Nova"/>
              <a:cs typeface="Proxima Nova"/>
              <a:sym typeface="Proxima Nova"/>
            </a:endParaRPr>
          </a:p>
        </p:txBody>
      </p:sp>
      <p:grpSp>
        <p:nvGrpSpPr>
          <p:cNvPr id="733" name="Google Shape;733;p52"/>
          <p:cNvGrpSpPr/>
          <p:nvPr/>
        </p:nvGrpSpPr>
        <p:grpSpPr>
          <a:xfrm>
            <a:off x="4759413" y="2131675"/>
            <a:ext cx="301169" cy="148000"/>
            <a:chOff x="2997925" y="2131675"/>
            <a:chExt cx="1526450" cy="148000"/>
          </a:xfrm>
        </p:grpSpPr>
        <p:cxnSp>
          <p:nvCxnSpPr>
            <p:cNvPr id="734" name="Google Shape;734;p52"/>
            <p:cNvCxnSpPr/>
            <p:nvPr/>
          </p:nvCxnSpPr>
          <p:spPr>
            <a:xfrm>
              <a:off x="2997925" y="2279675"/>
              <a:ext cx="1526400" cy="0"/>
            </a:xfrm>
            <a:prstGeom prst="straightConnector1">
              <a:avLst/>
            </a:prstGeom>
            <a:noFill/>
            <a:ln cap="flat" cmpd="sng" w="9525">
              <a:solidFill>
                <a:srgbClr val="FF0000"/>
              </a:solidFill>
              <a:prstDash val="solid"/>
              <a:round/>
              <a:headEnd len="med" w="med" type="none"/>
              <a:tailEnd len="med" w="med" type="none"/>
            </a:ln>
          </p:spPr>
        </p:cxnSp>
        <p:cxnSp>
          <p:nvCxnSpPr>
            <p:cNvPr id="735" name="Google Shape;735;p52"/>
            <p:cNvCxnSpPr/>
            <p:nvPr/>
          </p:nvCxnSpPr>
          <p:spPr>
            <a:xfrm>
              <a:off x="2997925" y="2131675"/>
              <a:ext cx="0" cy="147900"/>
            </a:xfrm>
            <a:prstGeom prst="straightConnector1">
              <a:avLst/>
            </a:prstGeom>
            <a:noFill/>
            <a:ln cap="flat" cmpd="sng" w="9525">
              <a:solidFill>
                <a:srgbClr val="FF0000"/>
              </a:solidFill>
              <a:prstDash val="solid"/>
              <a:round/>
              <a:headEnd len="med" w="med" type="none"/>
              <a:tailEnd len="med" w="med" type="none"/>
            </a:ln>
          </p:spPr>
        </p:cxnSp>
        <p:cxnSp>
          <p:nvCxnSpPr>
            <p:cNvPr id="736" name="Google Shape;736;p52"/>
            <p:cNvCxnSpPr/>
            <p:nvPr/>
          </p:nvCxnSpPr>
          <p:spPr>
            <a:xfrm>
              <a:off x="4524375" y="2131675"/>
              <a:ext cx="0" cy="147900"/>
            </a:xfrm>
            <a:prstGeom prst="straightConnector1">
              <a:avLst/>
            </a:prstGeom>
            <a:noFill/>
            <a:ln cap="flat" cmpd="sng" w="9525">
              <a:solidFill>
                <a:srgbClr val="FF0000"/>
              </a:solidFill>
              <a:prstDash val="solid"/>
              <a:round/>
              <a:headEnd len="med" w="med" type="none"/>
              <a:tailEnd len="med" w="med" type="none"/>
            </a:ln>
          </p:spPr>
        </p:cxnSp>
      </p:grpSp>
      <p:sp>
        <p:nvSpPr>
          <p:cNvPr id="737" name="Google Shape;737;p52"/>
          <p:cNvSpPr txBox="1"/>
          <p:nvPr/>
        </p:nvSpPr>
        <p:spPr>
          <a:xfrm>
            <a:off x="4934975" y="2200775"/>
            <a:ext cx="295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retrieve cached intermediate state from Elastic File Storage (EFS)</a:t>
            </a:r>
            <a:endParaRPr sz="1800">
              <a:solidFill>
                <a:srgbClr val="FF0000"/>
              </a:solidFill>
              <a:latin typeface="Proxima Nova"/>
              <a:ea typeface="Proxima Nova"/>
              <a:cs typeface="Proxima Nova"/>
              <a:sym typeface="Proxima Nova"/>
            </a:endParaRPr>
          </a:p>
        </p:txBody>
      </p:sp>
      <p:sp>
        <p:nvSpPr>
          <p:cNvPr id="738" name="Google Shape;738;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39" name="Google Shape;739;p52"/>
          <p:cNvSpPr txBox="1"/>
          <p:nvPr/>
        </p:nvSpPr>
        <p:spPr>
          <a:xfrm>
            <a:off x="700475" y="2062175"/>
            <a:ext cx="190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search Vector database (VDB) for similar cached prompt</a:t>
            </a:r>
            <a:endParaRPr sz="1800">
              <a:solidFill>
                <a:schemeClr val="dk2"/>
              </a:solidFill>
              <a:latin typeface="Proxima Nova"/>
              <a:ea typeface="Proxima Nova"/>
              <a:cs typeface="Proxima Nova"/>
              <a:sym typeface="Proxima Nova"/>
            </a:endParaRPr>
          </a:p>
        </p:txBody>
      </p:sp>
      <p:grpSp>
        <p:nvGrpSpPr>
          <p:cNvPr id="740" name="Google Shape;740;p52"/>
          <p:cNvGrpSpPr/>
          <p:nvPr/>
        </p:nvGrpSpPr>
        <p:grpSpPr>
          <a:xfrm>
            <a:off x="2429113" y="2131675"/>
            <a:ext cx="301169" cy="148000"/>
            <a:chOff x="2997925" y="2131675"/>
            <a:chExt cx="1526450" cy="148000"/>
          </a:xfrm>
        </p:grpSpPr>
        <p:cxnSp>
          <p:nvCxnSpPr>
            <p:cNvPr id="741" name="Google Shape;741;p52"/>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42" name="Google Shape;742;p52"/>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43" name="Google Shape;743;p52"/>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744" name="Google Shape;744;p52"/>
          <p:cNvSpPr txBox="1"/>
          <p:nvPr/>
        </p:nvSpPr>
        <p:spPr>
          <a:xfrm>
            <a:off x="2997925" y="2256925"/>
            <a:ext cx="185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cumulative GPU computation time for steps</a:t>
            </a:r>
            <a:endParaRPr sz="1800">
              <a:solidFill>
                <a:schemeClr val="dk2"/>
              </a:solidFill>
              <a:latin typeface="Proxima Nova"/>
              <a:ea typeface="Proxima Nova"/>
              <a:cs typeface="Proxima Nova"/>
              <a:sym typeface="Proxima Nova"/>
            </a:endParaRPr>
          </a:p>
        </p:txBody>
      </p:sp>
      <p:grpSp>
        <p:nvGrpSpPr>
          <p:cNvPr id="745" name="Google Shape;745;p52"/>
          <p:cNvGrpSpPr/>
          <p:nvPr/>
        </p:nvGrpSpPr>
        <p:grpSpPr>
          <a:xfrm>
            <a:off x="3054100" y="2131675"/>
            <a:ext cx="1470124" cy="148000"/>
            <a:chOff x="2997925" y="2131675"/>
            <a:chExt cx="1526450" cy="148000"/>
          </a:xfrm>
        </p:grpSpPr>
        <p:cxnSp>
          <p:nvCxnSpPr>
            <p:cNvPr id="746" name="Google Shape;746;p52"/>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47" name="Google Shape;747;p52"/>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48" name="Google Shape;748;p52"/>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Approximate caching - analytical model</a:t>
            </a:r>
            <a:endParaRPr/>
          </a:p>
        </p:txBody>
      </p:sp>
      <p:pic>
        <p:nvPicPr>
          <p:cNvPr id="754" name="Google Shape;754;p53"/>
          <p:cNvPicPr preferRelativeResize="0"/>
          <p:nvPr/>
        </p:nvPicPr>
        <p:blipFill>
          <a:blip r:embed="rId3">
            <a:alphaModFix/>
          </a:blip>
          <a:stretch>
            <a:fillRect/>
          </a:stretch>
        </p:blipFill>
        <p:spPr>
          <a:xfrm>
            <a:off x="2429112" y="1303125"/>
            <a:ext cx="2631573" cy="828550"/>
          </a:xfrm>
          <a:prstGeom prst="rect">
            <a:avLst/>
          </a:prstGeom>
          <a:noFill/>
          <a:ln>
            <a:noFill/>
          </a:ln>
        </p:spPr>
      </p:pic>
      <p:pic>
        <p:nvPicPr>
          <p:cNvPr id="755" name="Google Shape;755;p53"/>
          <p:cNvPicPr preferRelativeResize="0"/>
          <p:nvPr/>
        </p:nvPicPr>
        <p:blipFill rotWithShape="1">
          <a:blip r:embed="rId3">
            <a:alphaModFix/>
          </a:blip>
          <a:srcRect b="0" l="0" r="65098" t="0"/>
          <a:stretch/>
        </p:blipFill>
        <p:spPr>
          <a:xfrm>
            <a:off x="2429117" y="3629325"/>
            <a:ext cx="918452" cy="828550"/>
          </a:xfrm>
          <a:prstGeom prst="rect">
            <a:avLst/>
          </a:prstGeom>
          <a:noFill/>
          <a:ln>
            <a:noFill/>
          </a:ln>
        </p:spPr>
      </p:pic>
      <p:sp>
        <p:nvSpPr>
          <p:cNvPr id="756" name="Google Shape;756;p53"/>
          <p:cNvSpPr txBox="1"/>
          <p:nvPr/>
        </p:nvSpPr>
        <p:spPr>
          <a:xfrm>
            <a:off x="407950" y="1214800"/>
            <a:ext cx="1254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6AA84F"/>
                </a:solidFill>
                <a:latin typeface="Proxima Nova"/>
                <a:ea typeface="Proxima Nova"/>
                <a:cs typeface="Proxima Nova"/>
                <a:sym typeface="Proxima Nova"/>
              </a:rPr>
              <a:t>cache hit:</a:t>
            </a:r>
            <a:endParaRPr sz="1800">
              <a:solidFill>
                <a:srgbClr val="6AA84F"/>
              </a:solidFill>
              <a:latin typeface="Proxima Nova"/>
              <a:ea typeface="Proxima Nova"/>
              <a:cs typeface="Proxima Nova"/>
              <a:sym typeface="Proxima Nova"/>
            </a:endParaRPr>
          </a:p>
        </p:txBody>
      </p:sp>
      <p:sp>
        <p:nvSpPr>
          <p:cNvPr id="757" name="Google Shape;757;p53"/>
          <p:cNvSpPr txBox="1"/>
          <p:nvPr/>
        </p:nvSpPr>
        <p:spPr>
          <a:xfrm>
            <a:off x="407950" y="3528225"/>
            <a:ext cx="141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0000"/>
                </a:solidFill>
                <a:latin typeface="Proxima Nova"/>
                <a:ea typeface="Proxima Nova"/>
                <a:cs typeface="Proxima Nova"/>
                <a:sym typeface="Proxima Nova"/>
              </a:rPr>
              <a:t>cache miss:</a:t>
            </a:r>
            <a:endParaRPr sz="1800">
              <a:solidFill>
                <a:srgbClr val="FF0000"/>
              </a:solidFill>
              <a:latin typeface="Proxima Nova"/>
              <a:ea typeface="Proxima Nova"/>
              <a:cs typeface="Proxima Nova"/>
              <a:sym typeface="Proxima Nova"/>
            </a:endParaRPr>
          </a:p>
        </p:txBody>
      </p:sp>
      <p:sp>
        <p:nvSpPr>
          <p:cNvPr id="758" name="Google Shape;75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759" name="Google Shape;759;p53"/>
          <p:cNvGrpSpPr/>
          <p:nvPr/>
        </p:nvGrpSpPr>
        <p:grpSpPr>
          <a:xfrm>
            <a:off x="4759413" y="2131675"/>
            <a:ext cx="301169" cy="148000"/>
            <a:chOff x="2997925" y="2131675"/>
            <a:chExt cx="1526450" cy="148000"/>
          </a:xfrm>
        </p:grpSpPr>
        <p:cxnSp>
          <p:nvCxnSpPr>
            <p:cNvPr id="760" name="Google Shape;760;p53"/>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61" name="Google Shape;761;p53"/>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62" name="Google Shape;762;p53"/>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763" name="Google Shape;763;p53"/>
          <p:cNvSpPr txBox="1"/>
          <p:nvPr/>
        </p:nvSpPr>
        <p:spPr>
          <a:xfrm>
            <a:off x="4934975" y="2200775"/>
            <a:ext cx="2951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retrieve cached intermediate state from Elastic File Storage (EFS)</a:t>
            </a:r>
            <a:endParaRPr sz="1800">
              <a:solidFill>
                <a:schemeClr val="dk2"/>
              </a:solidFill>
              <a:latin typeface="Proxima Nova"/>
              <a:ea typeface="Proxima Nova"/>
              <a:cs typeface="Proxima Nova"/>
              <a:sym typeface="Proxima Nova"/>
            </a:endParaRPr>
          </a:p>
        </p:txBody>
      </p:sp>
      <p:sp>
        <p:nvSpPr>
          <p:cNvPr id="764" name="Google Shape;764;p53"/>
          <p:cNvSpPr txBox="1"/>
          <p:nvPr/>
        </p:nvSpPr>
        <p:spPr>
          <a:xfrm>
            <a:off x="700475" y="2062175"/>
            <a:ext cx="1909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search Vector database (VDB) for similar cached prompt</a:t>
            </a:r>
            <a:endParaRPr sz="1800">
              <a:solidFill>
                <a:schemeClr val="dk2"/>
              </a:solidFill>
              <a:latin typeface="Proxima Nova"/>
              <a:ea typeface="Proxima Nova"/>
              <a:cs typeface="Proxima Nova"/>
              <a:sym typeface="Proxima Nova"/>
            </a:endParaRPr>
          </a:p>
        </p:txBody>
      </p:sp>
      <p:grpSp>
        <p:nvGrpSpPr>
          <p:cNvPr id="765" name="Google Shape;765;p53"/>
          <p:cNvGrpSpPr/>
          <p:nvPr/>
        </p:nvGrpSpPr>
        <p:grpSpPr>
          <a:xfrm>
            <a:off x="2429113" y="2131675"/>
            <a:ext cx="301169" cy="148000"/>
            <a:chOff x="2997925" y="2131675"/>
            <a:chExt cx="1526450" cy="148000"/>
          </a:xfrm>
        </p:grpSpPr>
        <p:cxnSp>
          <p:nvCxnSpPr>
            <p:cNvPr id="766" name="Google Shape;766;p53"/>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67" name="Google Shape;767;p53"/>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68" name="Google Shape;768;p53"/>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769" name="Google Shape;769;p53"/>
          <p:cNvSpPr txBox="1"/>
          <p:nvPr/>
        </p:nvSpPr>
        <p:spPr>
          <a:xfrm>
            <a:off x="2997925" y="2256925"/>
            <a:ext cx="1853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cumulative GPU computation time for steps</a:t>
            </a:r>
            <a:endParaRPr sz="1800">
              <a:solidFill>
                <a:schemeClr val="dk2"/>
              </a:solidFill>
              <a:latin typeface="Proxima Nova"/>
              <a:ea typeface="Proxima Nova"/>
              <a:cs typeface="Proxima Nova"/>
              <a:sym typeface="Proxima Nova"/>
            </a:endParaRPr>
          </a:p>
        </p:txBody>
      </p:sp>
      <p:grpSp>
        <p:nvGrpSpPr>
          <p:cNvPr id="770" name="Google Shape;770;p53"/>
          <p:cNvGrpSpPr/>
          <p:nvPr/>
        </p:nvGrpSpPr>
        <p:grpSpPr>
          <a:xfrm>
            <a:off x="3054100" y="2131675"/>
            <a:ext cx="1470124" cy="148000"/>
            <a:chOff x="2997925" y="2131675"/>
            <a:chExt cx="1526450" cy="148000"/>
          </a:xfrm>
        </p:grpSpPr>
        <p:cxnSp>
          <p:nvCxnSpPr>
            <p:cNvPr id="771" name="Google Shape;771;p53"/>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72" name="Google Shape;772;p53"/>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73" name="Google Shape;773;p53"/>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54"/>
          <p:cNvSpPr txBox="1"/>
          <p:nvPr/>
        </p:nvSpPr>
        <p:spPr>
          <a:xfrm>
            <a:off x="1959750" y="1947663"/>
            <a:ext cx="5224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Proxima Nova"/>
                <a:ea typeface="Proxima Nova"/>
                <a:cs typeface="Proxima Nova"/>
                <a:sym typeface="Proxima Nova"/>
              </a:rPr>
              <a:t>𝓛 =          ·</a:t>
            </a:r>
            <a:r>
              <a:rPr lang="en" sz="3600">
                <a:solidFill>
                  <a:schemeClr val="dk2"/>
                </a:solidFill>
                <a:latin typeface="Proxima Nova"/>
                <a:ea typeface="Proxima Nova"/>
                <a:cs typeface="Proxima Nova"/>
                <a:sym typeface="Proxima Nova"/>
              </a:rPr>
              <a:t> </a:t>
            </a:r>
            <a:r>
              <a:rPr lang="en" sz="3600">
                <a:solidFill>
                  <a:schemeClr val="dk2"/>
                </a:solidFill>
                <a:latin typeface="Proxima Nova"/>
                <a:ea typeface="Proxima Nova"/>
                <a:cs typeface="Proxima Nova"/>
                <a:sym typeface="Proxima Nova"/>
              </a:rPr>
              <a:t>(                       ) </a:t>
            </a:r>
            <a:endParaRPr sz="36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3600">
                <a:solidFill>
                  <a:schemeClr val="dk2"/>
                </a:solidFill>
                <a:latin typeface="Proxima Nova"/>
                <a:ea typeface="Proxima Nova"/>
                <a:cs typeface="Proxima Nova"/>
                <a:sym typeface="Proxima Nova"/>
              </a:rPr>
              <a:t>      + (1 -          ) · (        )    </a:t>
            </a:r>
            <a:endParaRPr sz="3600">
              <a:solidFill>
                <a:schemeClr val="dk2"/>
              </a:solidFill>
              <a:latin typeface="Proxima Nova"/>
              <a:ea typeface="Proxima Nova"/>
              <a:cs typeface="Proxima Nova"/>
              <a:sym typeface="Proxima Nova"/>
            </a:endParaRPr>
          </a:p>
        </p:txBody>
      </p:sp>
      <p:sp>
        <p:nvSpPr>
          <p:cNvPr id="779" name="Google Shape;77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Latency model</a:t>
            </a:r>
            <a:endParaRPr/>
          </a:p>
        </p:txBody>
      </p:sp>
      <p:sp>
        <p:nvSpPr>
          <p:cNvPr id="780" name="Google Shape;780;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81" name="Google Shape;781;p54"/>
          <p:cNvPicPr preferRelativeResize="0"/>
          <p:nvPr/>
        </p:nvPicPr>
        <p:blipFill>
          <a:blip r:embed="rId3">
            <a:alphaModFix/>
          </a:blip>
          <a:stretch>
            <a:fillRect/>
          </a:stretch>
        </p:blipFill>
        <p:spPr>
          <a:xfrm>
            <a:off x="4283688" y="1902838"/>
            <a:ext cx="2631573" cy="828550"/>
          </a:xfrm>
          <a:prstGeom prst="rect">
            <a:avLst/>
          </a:prstGeom>
          <a:noFill/>
          <a:ln>
            <a:noFill/>
          </a:ln>
        </p:spPr>
      </p:pic>
      <p:pic>
        <p:nvPicPr>
          <p:cNvPr id="782" name="Google Shape;782;p54"/>
          <p:cNvPicPr preferRelativeResize="0"/>
          <p:nvPr/>
        </p:nvPicPr>
        <p:blipFill rotWithShape="1">
          <a:blip r:embed="rId3">
            <a:alphaModFix/>
          </a:blip>
          <a:srcRect b="21430" l="0" r="65098" t="22846"/>
          <a:stretch/>
        </p:blipFill>
        <p:spPr>
          <a:xfrm>
            <a:off x="5396950" y="2659313"/>
            <a:ext cx="918452" cy="461700"/>
          </a:xfrm>
          <a:prstGeom prst="rect">
            <a:avLst/>
          </a:prstGeom>
          <a:noFill/>
          <a:ln>
            <a:noFill/>
          </a:ln>
        </p:spPr>
      </p:pic>
      <p:sp>
        <p:nvSpPr>
          <p:cNvPr id="783" name="Google Shape;783;p54"/>
          <p:cNvSpPr txBox="1"/>
          <p:nvPr/>
        </p:nvSpPr>
        <p:spPr>
          <a:xfrm>
            <a:off x="2806450" y="2086263"/>
            <a:ext cx="999900" cy="461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hit rate?</a:t>
            </a:r>
            <a:endParaRPr sz="1800">
              <a:solidFill>
                <a:schemeClr val="dk2"/>
              </a:solidFill>
              <a:latin typeface="Proxima Nova"/>
              <a:ea typeface="Proxima Nova"/>
              <a:cs typeface="Proxima Nova"/>
              <a:sym typeface="Proxima Nova"/>
            </a:endParaRPr>
          </a:p>
        </p:txBody>
      </p:sp>
      <p:sp>
        <p:nvSpPr>
          <p:cNvPr id="784" name="Google Shape;784;p54"/>
          <p:cNvSpPr txBox="1"/>
          <p:nvPr/>
        </p:nvSpPr>
        <p:spPr>
          <a:xfrm>
            <a:off x="3713300" y="2659313"/>
            <a:ext cx="999900" cy="461700"/>
          </a:xfrm>
          <a:prstGeom prst="rect">
            <a:avLst/>
          </a:prstGeom>
          <a:noFill/>
          <a:ln cap="flat" cmpd="sng" w="1905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hit rate?</a:t>
            </a:r>
            <a:endParaRPr sz="1800">
              <a:solidFill>
                <a:schemeClr val="dk2"/>
              </a:solidFill>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55"/>
          <p:cNvPicPr preferRelativeResize="0"/>
          <p:nvPr/>
        </p:nvPicPr>
        <p:blipFill>
          <a:blip r:embed="rId3">
            <a:alphaModFix/>
          </a:blip>
          <a:stretch>
            <a:fillRect/>
          </a:stretch>
        </p:blipFill>
        <p:spPr>
          <a:xfrm>
            <a:off x="355988" y="1627802"/>
            <a:ext cx="2706524" cy="1136524"/>
          </a:xfrm>
          <a:prstGeom prst="rect">
            <a:avLst/>
          </a:prstGeom>
          <a:noFill/>
          <a:ln>
            <a:noFill/>
          </a:ln>
        </p:spPr>
      </p:pic>
      <p:sp>
        <p:nvSpPr>
          <p:cNvPr id="790" name="Google Shape;790;p55"/>
          <p:cNvSpPr txBox="1"/>
          <p:nvPr/>
        </p:nvSpPr>
        <p:spPr>
          <a:xfrm>
            <a:off x="1227900" y="2712575"/>
            <a:ext cx="19392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2"/>
                </a:solidFill>
                <a:latin typeface="Proxima Nova"/>
                <a:ea typeface="Proxima Nova"/>
                <a:cs typeface="Proxima Nova"/>
                <a:sym typeface="Proxima Nova"/>
              </a:rPr>
              <a:t>hit-rate@𝐾</a:t>
            </a:r>
            <a:endParaRPr sz="1800">
              <a:solidFill>
                <a:schemeClr val="dk2"/>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𝘩(0) = 1.0</a:t>
            </a:r>
            <a:endParaRPr sz="1800">
              <a:solidFill>
                <a:schemeClr val="dk2"/>
              </a:solidFill>
              <a:latin typeface="Proxima Nova"/>
              <a:ea typeface="Proxima Nova"/>
              <a:cs typeface="Proxima Nova"/>
              <a:sym typeface="Proxima Nova"/>
            </a:endParaRPr>
          </a:p>
          <a:p>
            <a:pPr indent="-342900" lvl="0" marL="457200" rtl="0" algn="l">
              <a:lnSpc>
                <a:spcPct val="100000"/>
              </a:lnSpc>
              <a:spcBef>
                <a:spcPts val="0"/>
              </a:spcBef>
              <a:spcAft>
                <a:spcPts val="0"/>
              </a:spcAft>
              <a:buClr>
                <a:schemeClr val="dk2"/>
              </a:buClr>
              <a:buSzPts val="1800"/>
              <a:buFont typeface="Proxima Nova"/>
              <a:buChar char="●"/>
            </a:pPr>
            <a:r>
              <a:rPr lang="en" sz="1800">
                <a:solidFill>
                  <a:schemeClr val="dk2"/>
                </a:solidFill>
                <a:latin typeface="Proxima Nova"/>
                <a:ea typeface="Proxima Nova"/>
                <a:cs typeface="Proxima Nova"/>
                <a:sym typeface="Proxima Nova"/>
              </a:rPr>
              <a:t>𝘩(𝐾 ≥ 𝐾</a:t>
            </a:r>
            <a:r>
              <a:rPr baseline="-25000" lang="en" sz="1800">
                <a:solidFill>
                  <a:schemeClr val="dk2"/>
                </a:solidFill>
                <a:latin typeface="Proxima Nova"/>
                <a:ea typeface="Proxima Nova"/>
                <a:cs typeface="Proxima Nova"/>
                <a:sym typeface="Proxima Nova"/>
              </a:rPr>
              <a:t>𝘛</a:t>
            </a:r>
            <a:r>
              <a:rPr lang="en" sz="1800">
                <a:solidFill>
                  <a:schemeClr val="dk2"/>
                </a:solidFill>
                <a:latin typeface="Proxima Nova"/>
                <a:ea typeface="Proxima Nova"/>
                <a:cs typeface="Proxima Nova"/>
                <a:sym typeface="Proxima Nova"/>
              </a:rPr>
              <a:t>) = 0</a:t>
            </a:r>
            <a:endParaRPr sz="1800">
              <a:solidFill>
                <a:schemeClr val="dk2"/>
              </a:solidFill>
              <a:latin typeface="Proxima Nova"/>
              <a:ea typeface="Proxima Nova"/>
              <a:cs typeface="Proxima Nova"/>
              <a:sym typeface="Proxima Nova"/>
            </a:endParaRPr>
          </a:p>
        </p:txBody>
      </p:sp>
      <p:sp>
        <p:nvSpPr>
          <p:cNvPr id="791" name="Google Shape;791;p55"/>
          <p:cNvSpPr txBox="1"/>
          <p:nvPr/>
        </p:nvSpPr>
        <p:spPr>
          <a:xfrm>
            <a:off x="311700" y="1166100"/>
            <a:ext cx="2795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Proxima Nova"/>
                <a:ea typeface="Proxima Nova"/>
                <a:cs typeface="Proxima Nova"/>
                <a:sym typeface="Proxima Nova"/>
              </a:rPr>
              <a:t>Compute savings for </a:t>
            </a:r>
            <a:r>
              <a:rPr lang="en" sz="1800">
                <a:solidFill>
                  <a:schemeClr val="dk2"/>
                </a:solidFill>
                <a:latin typeface="Proxima Nova"/>
                <a:ea typeface="Proxima Nova"/>
                <a:cs typeface="Proxima Nova"/>
                <a:sym typeface="Proxima Nova"/>
              </a:rPr>
              <a:t>𝐾</a:t>
            </a:r>
            <a:r>
              <a:rPr lang="en" sz="1800">
                <a:solidFill>
                  <a:schemeClr val="dk2"/>
                </a:solidFill>
                <a:latin typeface="Proxima Nova"/>
                <a:ea typeface="Proxima Nova"/>
                <a:cs typeface="Proxima Nova"/>
                <a:sym typeface="Proxima Nova"/>
              </a:rPr>
              <a:t>:</a:t>
            </a:r>
            <a:endParaRPr sz="1800">
              <a:solidFill>
                <a:schemeClr val="dk2"/>
              </a:solidFill>
              <a:latin typeface="Proxima Nova"/>
              <a:ea typeface="Proxima Nova"/>
              <a:cs typeface="Proxima Nova"/>
              <a:sym typeface="Proxima Nova"/>
            </a:endParaRPr>
          </a:p>
        </p:txBody>
      </p:sp>
      <p:grpSp>
        <p:nvGrpSpPr>
          <p:cNvPr id="792" name="Google Shape;792;p55"/>
          <p:cNvGrpSpPr/>
          <p:nvPr/>
        </p:nvGrpSpPr>
        <p:grpSpPr>
          <a:xfrm>
            <a:off x="1296694" y="2497750"/>
            <a:ext cx="1076910" cy="148000"/>
            <a:chOff x="2997925" y="2131675"/>
            <a:chExt cx="1526450" cy="148000"/>
          </a:xfrm>
        </p:grpSpPr>
        <p:cxnSp>
          <p:nvCxnSpPr>
            <p:cNvPr id="793" name="Google Shape;793;p55"/>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794" name="Google Shape;794;p55"/>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795" name="Google Shape;795;p55"/>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pic>
        <p:nvPicPr>
          <p:cNvPr id="796" name="Google Shape;796;p55"/>
          <p:cNvPicPr preferRelativeResize="0"/>
          <p:nvPr/>
        </p:nvPicPr>
        <p:blipFill rotWithShape="1">
          <a:blip r:embed="rId4">
            <a:alphaModFix/>
          </a:blip>
          <a:srcRect b="12017" l="21550" r="17294" t="30345"/>
          <a:stretch/>
        </p:blipFill>
        <p:spPr>
          <a:xfrm>
            <a:off x="3800750" y="1213937"/>
            <a:ext cx="4803902" cy="1184850"/>
          </a:xfrm>
          <a:prstGeom prst="rect">
            <a:avLst/>
          </a:prstGeom>
          <a:noFill/>
          <a:ln>
            <a:noFill/>
          </a:ln>
        </p:spPr>
      </p:pic>
      <p:pic>
        <p:nvPicPr>
          <p:cNvPr id="797" name="Google Shape;797;p55"/>
          <p:cNvPicPr preferRelativeResize="0"/>
          <p:nvPr/>
        </p:nvPicPr>
        <p:blipFill rotWithShape="1">
          <a:blip r:embed="rId5">
            <a:alphaModFix/>
          </a:blip>
          <a:srcRect b="0" l="0" r="0" t="75226"/>
          <a:stretch/>
        </p:blipFill>
        <p:spPr>
          <a:xfrm>
            <a:off x="4783793" y="2445294"/>
            <a:ext cx="3563059" cy="461700"/>
          </a:xfrm>
          <a:prstGeom prst="rect">
            <a:avLst/>
          </a:prstGeom>
          <a:noFill/>
          <a:ln>
            <a:noFill/>
          </a:ln>
        </p:spPr>
      </p:pic>
      <p:cxnSp>
        <p:nvCxnSpPr>
          <p:cNvPr id="798" name="Google Shape;798;p55"/>
          <p:cNvCxnSpPr/>
          <p:nvPr/>
        </p:nvCxnSpPr>
        <p:spPr>
          <a:xfrm>
            <a:off x="5788575" y="976925"/>
            <a:ext cx="0" cy="2174100"/>
          </a:xfrm>
          <a:prstGeom prst="straightConnector1">
            <a:avLst/>
          </a:prstGeom>
          <a:noFill/>
          <a:ln cap="flat" cmpd="sng" w="28575">
            <a:solidFill>
              <a:srgbClr val="FF0000"/>
            </a:solidFill>
            <a:prstDash val="dash"/>
            <a:round/>
            <a:headEnd len="med" w="med" type="none"/>
            <a:tailEnd len="med" w="med" type="none"/>
          </a:ln>
        </p:spPr>
      </p:cxnSp>
      <p:sp>
        <p:nvSpPr>
          <p:cNvPr id="799" name="Google Shape;799;p55"/>
          <p:cNvSpPr/>
          <p:nvPr/>
        </p:nvSpPr>
        <p:spPr>
          <a:xfrm>
            <a:off x="4784300" y="2426375"/>
            <a:ext cx="952500" cy="4806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0" name="Google Shape;800;p55"/>
          <p:cNvSpPr/>
          <p:nvPr/>
        </p:nvSpPr>
        <p:spPr>
          <a:xfrm>
            <a:off x="5829997" y="2426375"/>
            <a:ext cx="952500" cy="48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1" name="Google Shape;801;p55"/>
          <p:cNvSpPr/>
          <p:nvPr/>
        </p:nvSpPr>
        <p:spPr>
          <a:xfrm>
            <a:off x="6823927" y="2426375"/>
            <a:ext cx="1470000" cy="4806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02" name="Google Shape;802;p55"/>
          <p:cNvSpPr txBox="1"/>
          <p:nvPr/>
        </p:nvSpPr>
        <p:spPr>
          <a:xfrm>
            <a:off x="5884750" y="2953500"/>
            <a:ext cx="8430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800">
                <a:solidFill>
                  <a:srgbClr val="FF0000"/>
                </a:solidFill>
                <a:latin typeface="Proxima Nova"/>
                <a:ea typeface="Proxima Nova"/>
                <a:cs typeface="Proxima Nova"/>
                <a:sym typeface="Proxima Nova"/>
              </a:rPr>
              <a:t>𝘩</a:t>
            </a:r>
            <a:r>
              <a:rPr b="1" baseline="-25000" lang="en" sz="1800">
                <a:solidFill>
                  <a:srgbClr val="FF0000"/>
                </a:solidFill>
                <a:latin typeface="Proxima Nova"/>
                <a:ea typeface="Proxima Nova"/>
                <a:cs typeface="Proxima Nova"/>
                <a:sym typeface="Proxima Nova"/>
              </a:rPr>
              <a:t>opt</a:t>
            </a:r>
            <a:r>
              <a:rPr b="1" lang="en">
                <a:solidFill>
                  <a:srgbClr val="FF0000"/>
                </a:solidFill>
              </a:rPr>
              <a:t>(</a:t>
            </a:r>
            <a:r>
              <a:rPr b="1" lang="en" sz="1800">
                <a:solidFill>
                  <a:srgbClr val="FF0000"/>
                </a:solidFill>
                <a:latin typeface="Proxima Nova"/>
                <a:ea typeface="Proxima Nova"/>
                <a:cs typeface="Proxima Nova"/>
                <a:sym typeface="Proxima Nova"/>
              </a:rPr>
              <a:t>𝐾</a:t>
            </a:r>
            <a:r>
              <a:rPr b="1" lang="en">
                <a:solidFill>
                  <a:srgbClr val="FF0000"/>
                </a:solidFill>
              </a:rPr>
              <a:t>)</a:t>
            </a:r>
            <a:endParaRPr b="1" baseline="-25000">
              <a:solidFill>
                <a:srgbClr val="FF0000"/>
              </a:solidFill>
            </a:endParaRPr>
          </a:p>
        </p:txBody>
      </p:sp>
      <p:sp>
        <p:nvSpPr>
          <p:cNvPr id="803" name="Google Shape;803;p55"/>
          <p:cNvSpPr txBox="1"/>
          <p:nvPr/>
        </p:nvSpPr>
        <p:spPr>
          <a:xfrm>
            <a:off x="7057176" y="2953500"/>
            <a:ext cx="10035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2"/>
                </a:solidFill>
                <a:latin typeface="Proxima Nova"/>
                <a:ea typeface="Proxima Nova"/>
                <a:cs typeface="Proxima Nova"/>
                <a:sym typeface="Proxima Nova"/>
              </a:rPr>
              <a:t>𝘩</a:t>
            </a:r>
            <a:r>
              <a:rPr baseline="-25000" lang="en" sz="1800">
                <a:solidFill>
                  <a:schemeClr val="dk2"/>
                </a:solidFill>
                <a:latin typeface="Proxima Nova"/>
                <a:ea typeface="Proxima Nova"/>
                <a:cs typeface="Proxima Nova"/>
                <a:sym typeface="Proxima Nova"/>
              </a:rPr>
              <a:t>opt</a:t>
            </a:r>
            <a:r>
              <a:rPr lang="en"/>
              <a:t>(</a:t>
            </a:r>
            <a:r>
              <a:rPr lang="en" sz="1800">
                <a:solidFill>
                  <a:schemeClr val="dk2"/>
                </a:solidFill>
                <a:latin typeface="Proxima Nova"/>
                <a:ea typeface="Proxima Nova"/>
                <a:cs typeface="Proxima Nova"/>
                <a:sym typeface="Proxima Nova"/>
              </a:rPr>
              <a:t>𝐾+1</a:t>
            </a:r>
            <a:r>
              <a:rPr lang="en"/>
              <a:t>)</a:t>
            </a:r>
            <a:endParaRPr baseline="-25000"/>
          </a:p>
        </p:txBody>
      </p:sp>
      <p:sp>
        <p:nvSpPr>
          <p:cNvPr id="804" name="Google Shape;804;p55"/>
          <p:cNvSpPr txBox="1"/>
          <p:nvPr/>
        </p:nvSpPr>
        <p:spPr>
          <a:xfrm>
            <a:off x="4758801" y="2953500"/>
            <a:ext cx="10035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2"/>
                </a:solidFill>
                <a:latin typeface="Proxima Nova"/>
                <a:ea typeface="Proxima Nova"/>
                <a:cs typeface="Proxima Nova"/>
                <a:sym typeface="Proxima Nova"/>
              </a:rPr>
              <a:t>𝘩</a:t>
            </a:r>
            <a:r>
              <a:rPr baseline="-25000" lang="en" sz="1800">
                <a:solidFill>
                  <a:schemeClr val="dk2"/>
                </a:solidFill>
                <a:latin typeface="Proxima Nova"/>
                <a:ea typeface="Proxima Nova"/>
                <a:cs typeface="Proxima Nova"/>
                <a:sym typeface="Proxima Nova"/>
              </a:rPr>
              <a:t>opt</a:t>
            </a:r>
            <a:r>
              <a:rPr lang="en"/>
              <a:t>(</a:t>
            </a:r>
            <a:r>
              <a:rPr lang="en" sz="1800">
                <a:solidFill>
                  <a:schemeClr val="dk2"/>
                </a:solidFill>
                <a:latin typeface="Proxima Nova"/>
                <a:ea typeface="Proxima Nova"/>
                <a:cs typeface="Proxima Nova"/>
                <a:sym typeface="Proxima Nova"/>
              </a:rPr>
              <a:t>𝐾-1</a:t>
            </a:r>
            <a:r>
              <a:rPr lang="en"/>
              <a:t>)</a:t>
            </a:r>
            <a:endParaRPr baseline="-25000"/>
          </a:p>
        </p:txBody>
      </p:sp>
      <p:sp>
        <p:nvSpPr>
          <p:cNvPr id="805" name="Google Shape;805;p55"/>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595959"/>
                </a:solidFill>
                <a:latin typeface="Proxima Nova"/>
                <a:ea typeface="Proxima Nova"/>
                <a:cs typeface="Proxima Nova"/>
                <a:sym typeface="Proxima Nova"/>
              </a:rPr>
              <a:t>Images from </a:t>
            </a:r>
            <a:r>
              <a:rPr lang="en" sz="800" u="sng">
                <a:solidFill>
                  <a:schemeClr val="hlink"/>
                </a:solidFill>
                <a:latin typeface="Proxima Nova"/>
                <a:ea typeface="Proxima Nova"/>
                <a:cs typeface="Proxima Nova"/>
                <a:sym typeface="Proxima Nova"/>
                <a:hlinkClick r:id="rId6"/>
              </a:rPr>
              <a:t>The Illustrated Stable Diffusion</a:t>
            </a:r>
            <a:r>
              <a:rPr lang="en" sz="800">
                <a:solidFill>
                  <a:srgbClr val="595959"/>
                </a:solidFill>
                <a:latin typeface="Proxima Nova"/>
                <a:ea typeface="Proxima Nova"/>
                <a:cs typeface="Proxima Nova"/>
                <a:sym typeface="Proxima Nova"/>
              </a:rPr>
              <a:t> - Jay Alammar, Nov 2022</a:t>
            </a:r>
            <a:endParaRPr sz="800">
              <a:solidFill>
                <a:srgbClr val="595959"/>
              </a:solidFill>
              <a:latin typeface="Proxima Nova"/>
              <a:ea typeface="Proxima Nova"/>
              <a:cs typeface="Proxima Nova"/>
              <a:sym typeface="Proxima Nova"/>
            </a:endParaRPr>
          </a:p>
        </p:txBody>
      </p:sp>
      <p:sp>
        <p:nvSpPr>
          <p:cNvPr id="806" name="Google Shape;80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807" name="Google Shape;807;p55"/>
          <p:cNvGrpSpPr/>
          <p:nvPr/>
        </p:nvGrpSpPr>
        <p:grpSpPr>
          <a:xfrm>
            <a:off x="5829997" y="3415200"/>
            <a:ext cx="2463996" cy="148000"/>
            <a:chOff x="2997925" y="2131675"/>
            <a:chExt cx="1526450" cy="148000"/>
          </a:xfrm>
        </p:grpSpPr>
        <p:cxnSp>
          <p:nvCxnSpPr>
            <p:cNvPr id="808" name="Google Shape;808;p55"/>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809" name="Google Shape;809;p55"/>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810" name="Google Shape;810;p55"/>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811" name="Google Shape;811;p55"/>
          <p:cNvSpPr txBox="1"/>
          <p:nvPr/>
        </p:nvSpPr>
        <p:spPr>
          <a:xfrm>
            <a:off x="6727750" y="3563200"/>
            <a:ext cx="6003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chemeClr val="dk2"/>
                </a:solidFill>
                <a:latin typeface="Proxima Nova"/>
                <a:ea typeface="Proxima Nova"/>
                <a:cs typeface="Proxima Nova"/>
                <a:sym typeface="Proxima Nova"/>
              </a:rPr>
              <a:t>𝘩</a:t>
            </a:r>
            <a:r>
              <a:rPr lang="en">
                <a:solidFill>
                  <a:schemeClr val="dk2"/>
                </a:solidFill>
              </a:rPr>
              <a:t>(</a:t>
            </a:r>
            <a:r>
              <a:rPr lang="en" sz="1800">
                <a:solidFill>
                  <a:schemeClr val="dk2"/>
                </a:solidFill>
                <a:latin typeface="Proxima Nova"/>
                <a:ea typeface="Proxima Nova"/>
                <a:cs typeface="Proxima Nova"/>
                <a:sym typeface="Proxima Nova"/>
              </a:rPr>
              <a:t>𝐾</a:t>
            </a:r>
            <a:r>
              <a:rPr lang="en">
                <a:solidFill>
                  <a:schemeClr val="dk2"/>
                </a:solidFill>
              </a:rPr>
              <a:t>)</a:t>
            </a:r>
            <a:endParaRPr baseline="-25000">
              <a:solidFill>
                <a:schemeClr val="dk2"/>
              </a:solidFill>
            </a:endParaRPr>
          </a:p>
        </p:txBody>
      </p:sp>
      <p:sp>
        <p:nvSpPr>
          <p:cNvPr id="812" name="Google Shape;812;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Hit rate?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56"/>
          <p:cNvSpPr txBox="1"/>
          <p:nvPr/>
        </p:nvSpPr>
        <p:spPr>
          <a:xfrm>
            <a:off x="1959750" y="1947663"/>
            <a:ext cx="52245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600">
                <a:solidFill>
                  <a:schemeClr val="dk2"/>
                </a:solidFill>
                <a:latin typeface="Proxima Nova"/>
                <a:ea typeface="Proxima Nova"/>
                <a:cs typeface="Proxima Nova"/>
                <a:sym typeface="Proxima Nova"/>
              </a:rPr>
              <a:t>𝓛 =          · (                       ) </a:t>
            </a:r>
            <a:endParaRPr sz="36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3600">
                <a:solidFill>
                  <a:schemeClr val="dk2"/>
                </a:solidFill>
                <a:latin typeface="Proxima Nova"/>
                <a:ea typeface="Proxima Nova"/>
                <a:cs typeface="Proxima Nova"/>
                <a:sym typeface="Proxima Nova"/>
              </a:rPr>
              <a:t>      + (1 -          ) · (        )    </a:t>
            </a:r>
            <a:endParaRPr sz="3600">
              <a:solidFill>
                <a:schemeClr val="dk2"/>
              </a:solidFill>
              <a:latin typeface="Proxima Nova"/>
              <a:ea typeface="Proxima Nova"/>
              <a:cs typeface="Proxima Nova"/>
              <a:sym typeface="Proxima Nova"/>
            </a:endParaRPr>
          </a:p>
        </p:txBody>
      </p:sp>
      <p:sp>
        <p:nvSpPr>
          <p:cNvPr id="818" name="Google Shape;81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Latency model - updated</a:t>
            </a:r>
            <a:endParaRPr/>
          </a:p>
        </p:txBody>
      </p:sp>
      <p:sp>
        <p:nvSpPr>
          <p:cNvPr id="819" name="Google Shape;819;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56"/>
          <p:cNvPicPr preferRelativeResize="0"/>
          <p:nvPr/>
        </p:nvPicPr>
        <p:blipFill>
          <a:blip r:embed="rId3">
            <a:alphaModFix/>
          </a:blip>
          <a:stretch>
            <a:fillRect/>
          </a:stretch>
        </p:blipFill>
        <p:spPr>
          <a:xfrm>
            <a:off x="4283688" y="1902838"/>
            <a:ext cx="2631573" cy="828550"/>
          </a:xfrm>
          <a:prstGeom prst="rect">
            <a:avLst/>
          </a:prstGeom>
          <a:noFill/>
          <a:ln>
            <a:noFill/>
          </a:ln>
        </p:spPr>
      </p:pic>
      <p:pic>
        <p:nvPicPr>
          <p:cNvPr id="821" name="Google Shape;821;p56"/>
          <p:cNvPicPr preferRelativeResize="0"/>
          <p:nvPr/>
        </p:nvPicPr>
        <p:blipFill rotWithShape="1">
          <a:blip r:embed="rId3">
            <a:alphaModFix/>
          </a:blip>
          <a:srcRect b="21430" l="0" r="65098" t="22846"/>
          <a:stretch/>
        </p:blipFill>
        <p:spPr>
          <a:xfrm>
            <a:off x="5396950" y="2659313"/>
            <a:ext cx="918452" cy="461700"/>
          </a:xfrm>
          <a:prstGeom prst="rect">
            <a:avLst/>
          </a:prstGeom>
          <a:noFill/>
          <a:ln>
            <a:noFill/>
          </a:ln>
        </p:spPr>
      </p:pic>
      <p:pic>
        <p:nvPicPr>
          <p:cNvPr id="822" name="Google Shape;822;p56"/>
          <p:cNvPicPr preferRelativeResize="0"/>
          <p:nvPr/>
        </p:nvPicPr>
        <p:blipFill>
          <a:blip r:embed="rId4">
            <a:alphaModFix/>
          </a:blip>
          <a:stretch>
            <a:fillRect/>
          </a:stretch>
        </p:blipFill>
        <p:spPr>
          <a:xfrm>
            <a:off x="2813850" y="2213212"/>
            <a:ext cx="999900" cy="358535"/>
          </a:xfrm>
          <a:prstGeom prst="rect">
            <a:avLst/>
          </a:prstGeom>
          <a:noFill/>
          <a:ln>
            <a:noFill/>
          </a:ln>
        </p:spPr>
      </p:pic>
      <p:pic>
        <p:nvPicPr>
          <p:cNvPr id="823" name="Google Shape;823;p56"/>
          <p:cNvPicPr preferRelativeResize="0"/>
          <p:nvPr/>
        </p:nvPicPr>
        <p:blipFill>
          <a:blip r:embed="rId4">
            <a:alphaModFix/>
          </a:blip>
          <a:stretch>
            <a:fillRect/>
          </a:stretch>
        </p:blipFill>
        <p:spPr>
          <a:xfrm>
            <a:off x="3749925" y="2710912"/>
            <a:ext cx="999900" cy="358535"/>
          </a:xfrm>
          <a:prstGeom prst="rect">
            <a:avLst/>
          </a:prstGeom>
          <a:noFill/>
          <a:ln>
            <a:noFill/>
          </a:ln>
        </p:spPr>
      </p:pic>
      <p:pic>
        <p:nvPicPr>
          <p:cNvPr id="824" name="Google Shape;824;p56"/>
          <p:cNvPicPr preferRelativeResize="0"/>
          <p:nvPr/>
        </p:nvPicPr>
        <p:blipFill>
          <a:blip r:embed="rId5">
            <a:alphaModFix/>
          </a:blip>
          <a:stretch>
            <a:fillRect/>
          </a:stretch>
        </p:blipFill>
        <p:spPr>
          <a:xfrm>
            <a:off x="3026137" y="2659325"/>
            <a:ext cx="2002586" cy="46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57"/>
          <p:cNvSpPr txBox="1"/>
          <p:nvPr/>
        </p:nvSpPr>
        <p:spPr>
          <a:xfrm>
            <a:off x="311700" y="376425"/>
            <a:ext cx="46833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Proxima Nova"/>
                <a:ea typeface="Proxima Nova"/>
                <a:cs typeface="Proxima Nova"/>
                <a:sym typeface="Proxima Nova"/>
              </a:rPr>
              <a:t>Objective (𝐾 that minimizes latency cost 𝓛):</a:t>
            </a:r>
            <a:endParaRPr sz="1800">
              <a:solidFill>
                <a:schemeClr val="dk2"/>
              </a:solidFill>
              <a:latin typeface="Proxima Nova"/>
              <a:ea typeface="Proxima Nova"/>
              <a:cs typeface="Proxima Nova"/>
              <a:sym typeface="Proxima Nova"/>
            </a:endParaRPr>
          </a:p>
        </p:txBody>
      </p:sp>
      <p:pic>
        <p:nvPicPr>
          <p:cNvPr id="830" name="Google Shape;830;p57"/>
          <p:cNvPicPr preferRelativeResize="0"/>
          <p:nvPr/>
        </p:nvPicPr>
        <p:blipFill>
          <a:blip r:embed="rId3">
            <a:alphaModFix/>
          </a:blip>
          <a:stretch>
            <a:fillRect/>
          </a:stretch>
        </p:blipFill>
        <p:spPr>
          <a:xfrm>
            <a:off x="2819850" y="3043800"/>
            <a:ext cx="3526452" cy="520225"/>
          </a:xfrm>
          <a:prstGeom prst="rect">
            <a:avLst/>
          </a:prstGeom>
          <a:noFill/>
          <a:ln>
            <a:noFill/>
          </a:ln>
        </p:spPr>
      </p:pic>
      <p:sp>
        <p:nvSpPr>
          <p:cNvPr id="831" name="Google Shape;831;p57"/>
          <p:cNvSpPr txBox="1"/>
          <p:nvPr/>
        </p:nvSpPr>
        <p:spPr>
          <a:xfrm>
            <a:off x="311700" y="2571750"/>
            <a:ext cx="3952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800">
                <a:solidFill>
                  <a:schemeClr val="dk2"/>
                </a:solidFill>
                <a:latin typeface="Proxima Nova"/>
                <a:ea typeface="Proxima Nova"/>
                <a:cs typeface="Proxima Nova"/>
                <a:sym typeface="Proxima Nova"/>
              </a:rPr>
              <a:t>Quality constraint (CLIPScore):</a:t>
            </a:r>
            <a:endParaRPr sz="1800">
              <a:solidFill>
                <a:schemeClr val="dk2"/>
              </a:solidFill>
              <a:latin typeface="Proxima Nova"/>
              <a:ea typeface="Proxima Nova"/>
              <a:cs typeface="Proxima Nova"/>
              <a:sym typeface="Proxima Nova"/>
            </a:endParaRPr>
          </a:p>
        </p:txBody>
      </p:sp>
      <p:sp>
        <p:nvSpPr>
          <p:cNvPr id="832" name="Google Shape;832;p57"/>
          <p:cNvSpPr txBox="1"/>
          <p:nvPr/>
        </p:nvSpPr>
        <p:spPr>
          <a:xfrm>
            <a:off x="4714075" y="3564025"/>
            <a:ext cx="29280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800">
                <a:solidFill>
                  <a:srgbClr val="FF0000"/>
                </a:solidFill>
                <a:latin typeface="Proxima Nova"/>
                <a:ea typeface="Proxima Nova"/>
                <a:cs typeface="Proxima Nova"/>
                <a:sym typeface="Proxima Nova"/>
              </a:rPr>
              <a:t>= 0.9 </a:t>
            </a:r>
            <a:r>
              <a:rPr lang="en" sz="1800">
                <a:solidFill>
                  <a:schemeClr val="dk2"/>
                </a:solidFill>
                <a:latin typeface="Proxima Nova"/>
                <a:ea typeface="Proxima Nova"/>
                <a:cs typeface="Proxima Nova"/>
                <a:sym typeface="Proxima Nova"/>
              </a:rPr>
              <a:t>(tolerance threshold)</a:t>
            </a:r>
            <a:endParaRPr sz="1800">
              <a:solidFill>
                <a:schemeClr val="dk2"/>
              </a:solidFill>
              <a:latin typeface="Proxima Nova"/>
              <a:ea typeface="Proxima Nova"/>
              <a:cs typeface="Proxima Nova"/>
              <a:sym typeface="Proxima Nova"/>
            </a:endParaRPr>
          </a:p>
        </p:txBody>
      </p:sp>
      <p:pic>
        <p:nvPicPr>
          <p:cNvPr id="833" name="Google Shape;833;p57"/>
          <p:cNvPicPr preferRelativeResize="0"/>
          <p:nvPr/>
        </p:nvPicPr>
        <p:blipFill>
          <a:blip r:embed="rId4">
            <a:alphaModFix/>
          </a:blip>
          <a:stretch>
            <a:fillRect/>
          </a:stretch>
        </p:blipFill>
        <p:spPr>
          <a:xfrm>
            <a:off x="1012208" y="899862"/>
            <a:ext cx="7141734" cy="1475075"/>
          </a:xfrm>
          <a:prstGeom prst="rect">
            <a:avLst/>
          </a:prstGeom>
          <a:noFill/>
          <a:ln>
            <a:noFill/>
          </a:ln>
        </p:spPr>
      </p:pic>
      <p:grpSp>
        <p:nvGrpSpPr>
          <p:cNvPr id="834" name="Google Shape;834;p57"/>
          <p:cNvGrpSpPr/>
          <p:nvPr/>
        </p:nvGrpSpPr>
        <p:grpSpPr>
          <a:xfrm>
            <a:off x="4784447" y="3483375"/>
            <a:ext cx="387718" cy="148000"/>
            <a:chOff x="2997925" y="2131675"/>
            <a:chExt cx="1526450" cy="148000"/>
          </a:xfrm>
        </p:grpSpPr>
        <p:cxnSp>
          <p:nvCxnSpPr>
            <p:cNvPr id="835" name="Google Shape;835;p57"/>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836" name="Google Shape;836;p57"/>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57"/>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grpSp>
        <p:nvGrpSpPr>
          <p:cNvPr id="838" name="Google Shape;838;p57"/>
          <p:cNvGrpSpPr/>
          <p:nvPr/>
        </p:nvGrpSpPr>
        <p:grpSpPr>
          <a:xfrm>
            <a:off x="3128947" y="3483375"/>
            <a:ext cx="387718" cy="148000"/>
            <a:chOff x="2997925" y="2131675"/>
            <a:chExt cx="1526450" cy="148000"/>
          </a:xfrm>
        </p:grpSpPr>
        <p:cxnSp>
          <p:nvCxnSpPr>
            <p:cNvPr id="839" name="Google Shape;839;p57"/>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57"/>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57"/>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842" name="Google Shape;842;p57"/>
          <p:cNvSpPr txBox="1"/>
          <p:nvPr/>
        </p:nvSpPr>
        <p:spPr>
          <a:xfrm>
            <a:off x="638075" y="3564025"/>
            <a:ext cx="363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2"/>
                </a:solidFill>
                <a:latin typeface="Proxima Nova"/>
                <a:ea typeface="Proxima Nova"/>
                <a:cs typeface="Proxima Nova"/>
                <a:sym typeface="Proxima Nova"/>
              </a:rPr>
              <a:t>image generated by using cache</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𝑐 at </a:t>
            </a:r>
            <a:r>
              <a:rPr lang="en" sz="1800">
                <a:solidFill>
                  <a:schemeClr val="dk2"/>
                </a:solidFill>
                <a:latin typeface="Proxima Nova"/>
                <a:ea typeface="Proxima Nova"/>
                <a:cs typeface="Proxima Nova"/>
                <a:sym typeface="Proxima Nova"/>
              </a:rPr>
              <a:t>𝐾</a:t>
            </a:r>
            <a:r>
              <a:rPr lang="en" sz="1800">
                <a:solidFill>
                  <a:schemeClr val="dk2"/>
                </a:solidFill>
                <a:latin typeface="Proxima Nova"/>
                <a:ea typeface="Proxima Nova"/>
                <a:cs typeface="Proxima Nova"/>
                <a:sym typeface="Proxima Nova"/>
              </a:rPr>
              <a:t> and then reconditioning for </a:t>
            </a:r>
            <a:r>
              <a:rPr lang="en" sz="1800">
                <a:solidFill>
                  <a:schemeClr val="dk2"/>
                </a:solidFill>
                <a:latin typeface="Proxima Nova"/>
                <a:ea typeface="Proxima Nova"/>
                <a:cs typeface="Proxima Nova"/>
                <a:sym typeface="Proxima Nova"/>
              </a:rPr>
              <a:t>𝑁−𝐾</a:t>
            </a:r>
            <a:r>
              <a:rPr lang="en" sz="1800">
                <a:solidFill>
                  <a:schemeClr val="dk2"/>
                </a:solidFill>
                <a:latin typeface="Proxima Nova"/>
                <a:ea typeface="Proxima Nova"/>
                <a:cs typeface="Proxima Nova"/>
                <a:sym typeface="Proxima Nova"/>
              </a:rPr>
              <a:t> diffusion steps.</a:t>
            </a:r>
            <a:endParaRPr sz="1800">
              <a:solidFill>
                <a:schemeClr val="dk2"/>
              </a:solidFill>
              <a:latin typeface="Proxima Nova"/>
              <a:ea typeface="Proxima Nova"/>
              <a:cs typeface="Proxima Nova"/>
              <a:sym typeface="Proxima Nova"/>
            </a:endParaRPr>
          </a:p>
        </p:txBody>
      </p:sp>
      <p:sp>
        <p:nvSpPr>
          <p:cNvPr id="843" name="Google Shape;843;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44" name="Google Shape;844;p57"/>
          <p:cNvSpPr/>
          <p:nvPr/>
        </p:nvSpPr>
        <p:spPr>
          <a:xfrm>
            <a:off x="6916849" y="1805373"/>
            <a:ext cx="342600" cy="3492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845" name="Google Shape;845;p57"/>
          <p:cNvSpPr/>
          <p:nvPr/>
        </p:nvSpPr>
        <p:spPr>
          <a:xfrm>
            <a:off x="7448401" y="1805375"/>
            <a:ext cx="705600" cy="3492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NIRVANA </a:t>
            </a:r>
            <a:r>
              <a:rPr lang="en"/>
              <a:t>design</a:t>
            </a:r>
            <a:endParaRPr/>
          </a:p>
        </p:txBody>
      </p:sp>
      <p:pic>
        <p:nvPicPr>
          <p:cNvPr id="851" name="Google Shape;851;p58"/>
          <p:cNvPicPr preferRelativeResize="0"/>
          <p:nvPr/>
        </p:nvPicPr>
        <p:blipFill>
          <a:blip r:embed="rId3">
            <a:alphaModFix/>
          </a:blip>
          <a:stretch>
            <a:fillRect/>
          </a:stretch>
        </p:blipFill>
        <p:spPr>
          <a:xfrm>
            <a:off x="1945525" y="1017725"/>
            <a:ext cx="5252949" cy="4101825"/>
          </a:xfrm>
          <a:prstGeom prst="rect">
            <a:avLst/>
          </a:prstGeom>
          <a:noFill/>
          <a:ln>
            <a:noFill/>
          </a:ln>
        </p:spPr>
      </p:pic>
      <p:sp>
        <p:nvSpPr>
          <p:cNvPr id="852" name="Google Shape;852;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Embedding generator</a:t>
            </a:r>
            <a:endParaRPr/>
          </a:p>
        </p:txBody>
      </p:sp>
      <p:sp>
        <p:nvSpPr>
          <p:cNvPr id="858" name="Google Shape;858;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768-dimensional vector CLIP embedding 𝑒</a:t>
            </a:r>
            <a:r>
              <a:rPr baseline="-25000" lang="en"/>
              <a:t>𝘱</a:t>
            </a:r>
            <a:r>
              <a:rPr lang="en"/>
              <a:t> from text prompt</a:t>
            </a:r>
            <a:endParaRPr baseline="-25000"/>
          </a:p>
          <a:p>
            <a:pPr indent="-342900" lvl="0" marL="914400" rtl="0" algn="l">
              <a:spcBef>
                <a:spcPts val="0"/>
              </a:spcBef>
              <a:spcAft>
                <a:spcPts val="0"/>
              </a:spcAft>
              <a:buSzPts val="1800"/>
              <a:buChar char="●"/>
            </a:pPr>
            <a:r>
              <a:rPr lang="en"/>
              <a:t>positions visually similar prompts in embedding space</a:t>
            </a:r>
            <a:endParaRPr/>
          </a:p>
        </p:txBody>
      </p:sp>
      <p:pic>
        <p:nvPicPr>
          <p:cNvPr id="859" name="Google Shape;859;p59"/>
          <p:cNvPicPr preferRelativeResize="0"/>
          <p:nvPr/>
        </p:nvPicPr>
        <p:blipFill>
          <a:blip r:embed="rId3">
            <a:alphaModFix/>
          </a:blip>
          <a:stretch>
            <a:fillRect/>
          </a:stretch>
        </p:blipFill>
        <p:spPr>
          <a:xfrm>
            <a:off x="7016450" y="0"/>
            <a:ext cx="2127549" cy="1661325"/>
          </a:xfrm>
          <a:prstGeom prst="rect">
            <a:avLst/>
          </a:prstGeom>
          <a:noFill/>
          <a:ln>
            <a:noFill/>
          </a:ln>
        </p:spPr>
      </p:pic>
      <p:sp>
        <p:nvSpPr>
          <p:cNvPr id="860" name="Google Shape;860;p59"/>
          <p:cNvSpPr/>
          <p:nvPr/>
        </p:nvSpPr>
        <p:spPr>
          <a:xfrm>
            <a:off x="7016475" y="1301"/>
            <a:ext cx="2127600" cy="1661400"/>
          </a:xfrm>
          <a:prstGeom prst="rect">
            <a:avLst/>
          </a:prstGeom>
          <a:solidFill>
            <a:srgbClr val="B7B7B7">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861" name="Google Shape;861;p59"/>
          <p:cNvPicPr preferRelativeResize="0"/>
          <p:nvPr/>
        </p:nvPicPr>
        <p:blipFill rotWithShape="1">
          <a:blip r:embed="rId3">
            <a:alphaModFix/>
          </a:blip>
          <a:srcRect b="47913" l="0" r="63697" t="0"/>
          <a:stretch/>
        </p:blipFill>
        <p:spPr>
          <a:xfrm>
            <a:off x="7016475" y="0"/>
            <a:ext cx="772349" cy="865326"/>
          </a:xfrm>
          <a:prstGeom prst="rect">
            <a:avLst/>
          </a:prstGeom>
          <a:noFill/>
          <a:ln>
            <a:noFill/>
          </a:ln>
        </p:spPr>
      </p:pic>
      <p:pic>
        <p:nvPicPr>
          <p:cNvPr id="862" name="Google Shape;862;p59"/>
          <p:cNvPicPr preferRelativeResize="0"/>
          <p:nvPr/>
        </p:nvPicPr>
        <p:blipFill>
          <a:blip r:embed="rId4">
            <a:alphaModFix/>
          </a:blip>
          <a:stretch>
            <a:fillRect/>
          </a:stretch>
        </p:blipFill>
        <p:spPr>
          <a:xfrm>
            <a:off x="482725" y="2539376"/>
            <a:ext cx="8178550" cy="1813025"/>
          </a:xfrm>
          <a:prstGeom prst="rect">
            <a:avLst/>
          </a:prstGeom>
          <a:noFill/>
          <a:ln>
            <a:noFill/>
          </a:ln>
        </p:spPr>
      </p:pic>
      <p:sp>
        <p:nvSpPr>
          <p:cNvPr id="863" name="Google Shape;86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 predictor</a:t>
            </a:r>
            <a:endParaRPr/>
          </a:p>
        </p:txBody>
      </p:sp>
      <p:sp>
        <p:nvSpPr>
          <p:cNvPr id="869" name="Google Shape;86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speculate whether it will be cache hit</a:t>
            </a:r>
            <a:endParaRPr/>
          </a:p>
          <a:p>
            <a:pPr indent="-317500" lvl="1" marL="914400" rtl="0" algn="l">
              <a:spcBef>
                <a:spcPts val="0"/>
              </a:spcBef>
              <a:spcAft>
                <a:spcPts val="0"/>
              </a:spcAft>
              <a:buSzPts val="1400"/>
              <a:buChar char="○"/>
            </a:pPr>
            <a:r>
              <a:rPr lang="en"/>
              <a:t>i.e., if embedding </a:t>
            </a:r>
            <a:r>
              <a:rPr lang="en"/>
              <a:t>𝑒</a:t>
            </a:r>
            <a:r>
              <a:rPr baseline="-25000" lang="en"/>
              <a:t>𝑐</a:t>
            </a:r>
            <a:r>
              <a:rPr lang="en"/>
              <a:t> clo</a:t>
            </a:r>
            <a:r>
              <a:rPr lang="en"/>
              <a:t>se enough to </a:t>
            </a:r>
            <a:r>
              <a:rPr lang="en"/>
              <a:t>𝑒</a:t>
            </a:r>
            <a:r>
              <a:rPr baseline="-25000" lang="en"/>
              <a:t>𝘱</a:t>
            </a:r>
            <a:r>
              <a:rPr lang="en"/>
              <a:t> will be present in VDB</a:t>
            </a:r>
            <a:endParaRPr/>
          </a:p>
          <a:p>
            <a:pPr indent="-317500" lvl="1" marL="914400" rtl="0" algn="l">
              <a:spcBef>
                <a:spcPts val="0"/>
              </a:spcBef>
              <a:spcAft>
                <a:spcPts val="0"/>
              </a:spcAft>
              <a:buSzPts val="1400"/>
              <a:buChar char="○"/>
            </a:pPr>
            <a:r>
              <a:rPr lang="en"/>
              <a:t>uses lightweight </a:t>
            </a:r>
            <a:r>
              <a:rPr lang="en">
                <a:latin typeface="Courier New"/>
                <a:ea typeface="Courier New"/>
                <a:cs typeface="Courier New"/>
                <a:sym typeface="Courier New"/>
              </a:rPr>
              <a:t>SGDOneClassSVM</a:t>
            </a:r>
            <a:r>
              <a:rPr lang="en"/>
              <a:t> sklearn classifier</a:t>
            </a:r>
            <a:endParaRPr/>
          </a:p>
          <a:p>
            <a:pPr indent="-317500" lvl="1" marL="914400" rtl="0" algn="l">
              <a:spcBef>
                <a:spcPts val="0"/>
              </a:spcBef>
              <a:spcAft>
                <a:spcPts val="0"/>
              </a:spcAft>
              <a:buSzPts val="1400"/>
              <a:buChar char="○"/>
            </a:pPr>
            <a:r>
              <a:rPr lang="en"/>
              <a:t>achieves precision 𝑐</a:t>
            </a:r>
            <a:r>
              <a:rPr baseline="-25000" lang="en"/>
              <a:t>𝘱</a:t>
            </a:r>
            <a:r>
              <a:rPr lang="en"/>
              <a:t> = 0.95 for real production prompts</a:t>
            </a:r>
            <a:endParaRPr/>
          </a:p>
          <a:p>
            <a:pPr indent="-342900" lvl="0" marL="457200" rtl="0" algn="l">
              <a:spcBef>
                <a:spcPts val="0"/>
              </a:spcBef>
              <a:spcAft>
                <a:spcPts val="0"/>
              </a:spcAft>
              <a:buSzPts val="1800"/>
              <a:buChar char="●"/>
            </a:pPr>
            <a:r>
              <a:rPr lang="en"/>
              <a:t>if </a:t>
            </a:r>
            <a:r>
              <a:rPr lang="en">
                <a:solidFill>
                  <a:srgbClr val="6AA84F"/>
                </a:solidFill>
              </a:rPr>
              <a:t>yes</a:t>
            </a:r>
            <a:r>
              <a:rPr lang="en"/>
              <a:t>:</a:t>
            </a:r>
            <a:endParaRPr/>
          </a:p>
          <a:p>
            <a:pPr indent="-317500" lvl="1" marL="914400" rtl="0" algn="l">
              <a:spcBef>
                <a:spcPts val="0"/>
              </a:spcBef>
              <a:spcAft>
                <a:spcPts val="0"/>
              </a:spcAft>
              <a:buSzPts val="1400"/>
              <a:buChar char="○"/>
            </a:pPr>
            <a:r>
              <a:rPr lang="en"/>
              <a:t>go to cache retrieval flow</a:t>
            </a:r>
            <a:endParaRPr/>
          </a:p>
          <a:p>
            <a:pPr indent="-342900" lvl="0" marL="457200" rtl="0" algn="l">
              <a:spcBef>
                <a:spcPts val="0"/>
              </a:spcBef>
              <a:spcAft>
                <a:spcPts val="0"/>
              </a:spcAft>
              <a:buSzPts val="1800"/>
              <a:buChar char="●"/>
            </a:pPr>
            <a:r>
              <a:rPr lang="en"/>
              <a:t>else if </a:t>
            </a:r>
            <a:r>
              <a:rPr lang="en">
                <a:solidFill>
                  <a:srgbClr val="FF0000"/>
                </a:solidFill>
              </a:rPr>
              <a:t>no</a:t>
            </a:r>
            <a:r>
              <a:rPr lang="en"/>
              <a:t>:</a:t>
            </a:r>
            <a:endParaRPr/>
          </a:p>
          <a:p>
            <a:pPr indent="-317500" lvl="1" marL="914400" rtl="0" algn="l">
              <a:spcBef>
                <a:spcPts val="0"/>
              </a:spcBef>
              <a:spcAft>
                <a:spcPts val="0"/>
              </a:spcAft>
              <a:buSzPts val="1400"/>
              <a:buChar char="○"/>
            </a:pPr>
            <a:r>
              <a:rPr lang="en"/>
              <a:t>bypass cache retrieval flow, save latency overhead (1-𝘩(𝐾))ᐧ𝘭</a:t>
            </a:r>
            <a:r>
              <a:rPr baseline="-25000" lang="en"/>
              <a:t>𝘴</a:t>
            </a:r>
            <a:r>
              <a:rPr lang="en"/>
              <a:t> (which could be large)</a:t>
            </a:r>
            <a:endParaRPr/>
          </a:p>
        </p:txBody>
      </p:sp>
      <p:pic>
        <p:nvPicPr>
          <p:cNvPr id="870" name="Google Shape;870;p60"/>
          <p:cNvPicPr preferRelativeResize="0"/>
          <p:nvPr/>
        </p:nvPicPr>
        <p:blipFill>
          <a:blip r:embed="rId3">
            <a:alphaModFix/>
          </a:blip>
          <a:stretch>
            <a:fillRect/>
          </a:stretch>
        </p:blipFill>
        <p:spPr>
          <a:xfrm>
            <a:off x="7016450" y="0"/>
            <a:ext cx="2127549" cy="1661325"/>
          </a:xfrm>
          <a:prstGeom prst="rect">
            <a:avLst/>
          </a:prstGeom>
          <a:noFill/>
          <a:ln>
            <a:noFill/>
          </a:ln>
        </p:spPr>
      </p:pic>
      <p:sp>
        <p:nvSpPr>
          <p:cNvPr id="871" name="Google Shape;871;p60"/>
          <p:cNvSpPr/>
          <p:nvPr/>
        </p:nvSpPr>
        <p:spPr>
          <a:xfrm>
            <a:off x="7016475" y="1301"/>
            <a:ext cx="2127600" cy="1661400"/>
          </a:xfrm>
          <a:prstGeom prst="rect">
            <a:avLst/>
          </a:prstGeom>
          <a:solidFill>
            <a:srgbClr val="B7B7B7">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872" name="Google Shape;872;p60"/>
          <p:cNvPicPr preferRelativeResize="0"/>
          <p:nvPr/>
        </p:nvPicPr>
        <p:blipFill rotWithShape="1">
          <a:blip r:embed="rId3">
            <a:alphaModFix/>
          </a:blip>
          <a:srcRect b="16001" l="20558" r="47684" t="0"/>
          <a:stretch/>
        </p:blipFill>
        <p:spPr>
          <a:xfrm>
            <a:off x="7453875" y="0"/>
            <a:ext cx="675601" cy="1395526"/>
          </a:xfrm>
          <a:prstGeom prst="rect">
            <a:avLst/>
          </a:prstGeom>
          <a:noFill/>
          <a:ln>
            <a:noFill/>
          </a:ln>
        </p:spPr>
      </p:pic>
      <p:sp>
        <p:nvSpPr>
          <p:cNvPr id="873" name="Google Shape;87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Cache retrieval</a:t>
            </a:r>
            <a:endParaRPr/>
          </a:p>
        </p:txBody>
      </p:sp>
      <p:sp>
        <p:nvSpPr>
          <p:cNvPr id="879" name="Google Shape;879;p61"/>
          <p:cNvSpPr txBox="1"/>
          <p:nvPr>
            <p:ph idx="1" type="body"/>
          </p:nvPr>
        </p:nvSpPr>
        <p:spPr>
          <a:xfrm>
            <a:off x="311700" y="1152475"/>
            <a:ext cx="6704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VDB stores embeddings of the cached </a:t>
            </a:r>
            <a:r>
              <a:rPr lang="en"/>
              <a:t>historical </a:t>
            </a:r>
            <a:r>
              <a:rPr lang="en"/>
              <a:t>prompts</a:t>
            </a:r>
            <a:r>
              <a:rPr lang="en"/>
              <a:t> 𝑒</a:t>
            </a:r>
            <a:r>
              <a:rPr baseline="-25000" lang="en" sz="1400"/>
              <a:t>𝑐</a:t>
            </a:r>
            <a:endParaRPr baseline="-25000"/>
          </a:p>
          <a:p>
            <a:pPr indent="-317500" lvl="1" marL="914400" rtl="0" algn="l">
              <a:spcBef>
                <a:spcPts val="0"/>
              </a:spcBef>
              <a:spcAft>
                <a:spcPts val="0"/>
              </a:spcAft>
              <a:buSzPts val="1400"/>
              <a:buChar char="○"/>
            </a:pPr>
            <a:r>
              <a:rPr lang="en"/>
              <a:t>fast and efficient </a:t>
            </a:r>
            <a:r>
              <a:rPr i="1" lang="en"/>
              <a:t>cosine similarity</a:t>
            </a:r>
            <a:r>
              <a:rPr lang="en"/>
              <a:t> search against incoming prompt </a:t>
            </a:r>
            <a:r>
              <a:rPr lang="en"/>
              <a:t>𝑒</a:t>
            </a:r>
            <a:r>
              <a:rPr baseline="-25000" lang="en"/>
              <a:t>𝘱</a:t>
            </a:r>
            <a:endParaRPr/>
          </a:p>
          <a:p>
            <a:pPr indent="-317500" lvl="1" marL="914400" rtl="0" algn="l">
              <a:spcBef>
                <a:spcPts val="0"/>
              </a:spcBef>
              <a:spcAft>
                <a:spcPts val="0"/>
              </a:spcAft>
              <a:buSzPts val="1400"/>
              <a:buChar char="○"/>
            </a:pPr>
            <a:r>
              <a:rPr lang="en">
                <a:latin typeface="Courier New"/>
                <a:ea typeface="Courier New"/>
                <a:cs typeface="Courier New"/>
                <a:sym typeface="Courier New"/>
              </a:rPr>
              <a:t>Qdrant</a:t>
            </a:r>
            <a:r>
              <a:rPr lang="en"/>
              <a:t> on AWS m5.4xlarge EC2 instance with </a:t>
            </a:r>
            <a:r>
              <a:rPr i="1" lang="en"/>
              <a:t>HNSW</a:t>
            </a:r>
            <a:r>
              <a:rPr lang="en"/>
              <a:t> indexing</a:t>
            </a:r>
            <a:endParaRPr/>
          </a:p>
          <a:p>
            <a:pPr indent="-342900" lvl="0" marL="457200" rtl="0" algn="l">
              <a:spcBef>
                <a:spcPts val="0"/>
              </a:spcBef>
              <a:spcAft>
                <a:spcPts val="0"/>
              </a:spcAft>
              <a:buSzPts val="1800"/>
              <a:buChar char="●"/>
            </a:pPr>
            <a:r>
              <a:rPr lang="en"/>
              <a:t>AWS Elastic File System (EFS) stores actual intermediate noise states</a:t>
            </a:r>
            <a:endParaRPr/>
          </a:p>
          <a:p>
            <a:pPr indent="-317500" lvl="1" marL="914400" rtl="0" algn="l">
              <a:spcBef>
                <a:spcPts val="0"/>
              </a:spcBef>
              <a:spcAft>
                <a:spcPts val="0"/>
              </a:spcAft>
              <a:buSzPts val="1400"/>
              <a:buChar char="○"/>
            </a:pPr>
            <a:r>
              <a:rPr lang="en"/>
              <a:t>5 intermediate states of size 144KB each</a:t>
            </a:r>
            <a:endParaRPr/>
          </a:p>
          <a:p>
            <a:pPr indent="-317500" lvl="1" marL="914400" rtl="0" algn="l">
              <a:spcBef>
                <a:spcPts val="0"/>
              </a:spcBef>
              <a:spcAft>
                <a:spcPts val="0"/>
              </a:spcAft>
              <a:buSzPts val="1400"/>
              <a:buChar char="○"/>
            </a:pPr>
            <a:r>
              <a:rPr lang="en"/>
              <a:t>𝒦</a:t>
            </a:r>
            <a:r>
              <a:rPr lang="en"/>
              <a:t> = {5, 10, 15, 20, 25}</a:t>
            </a:r>
            <a:endParaRPr/>
          </a:p>
          <a:p>
            <a:pPr indent="-342900" lvl="0" marL="457200" rtl="0" algn="l">
              <a:spcBef>
                <a:spcPts val="0"/>
              </a:spcBef>
              <a:spcAft>
                <a:spcPts val="0"/>
              </a:spcAft>
              <a:buSzPts val="1800"/>
              <a:buChar char="●"/>
            </a:pPr>
            <a:r>
              <a:rPr lang="en"/>
              <a:t>Cache selector </a:t>
            </a:r>
            <a:r>
              <a:rPr lang="en"/>
              <a:t>chooses</a:t>
            </a:r>
            <a:r>
              <a:rPr lang="en"/>
              <a:t> </a:t>
            </a:r>
            <a:r>
              <a:rPr lang="en"/>
              <a:t>𝐾</a:t>
            </a:r>
            <a:r>
              <a:rPr lang="en"/>
              <a:t> ∈ 𝒦</a:t>
            </a:r>
            <a:r>
              <a:rPr lang="en"/>
              <a:t> to retrieve</a:t>
            </a:r>
            <a:endParaRPr/>
          </a:p>
          <a:p>
            <a:pPr indent="-317500" lvl="1" marL="914400" rtl="0" algn="l">
              <a:spcBef>
                <a:spcPts val="0"/>
              </a:spcBef>
              <a:spcAft>
                <a:spcPts val="0"/>
              </a:spcAft>
              <a:buSzPts val="1400"/>
              <a:buChar char="○"/>
            </a:pPr>
            <a:r>
              <a:rPr lang="en"/>
              <a:t>via offline profiling</a:t>
            </a:r>
            <a:endParaRPr/>
          </a:p>
        </p:txBody>
      </p:sp>
      <p:pic>
        <p:nvPicPr>
          <p:cNvPr id="880" name="Google Shape;880;p61"/>
          <p:cNvPicPr preferRelativeResize="0"/>
          <p:nvPr/>
        </p:nvPicPr>
        <p:blipFill>
          <a:blip r:embed="rId3">
            <a:alphaModFix/>
          </a:blip>
          <a:stretch>
            <a:fillRect/>
          </a:stretch>
        </p:blipFill>
        <p:spPr>
          <a:xfrm>
            <a:off x="7016450" y="0"/>
            <a:ext cx="2127549" cy="1661325"/>
          </a:xfrm>
          <a:prstGeom prst="rect">
            <a:avLst/>
          </a:prstGeom>
          <a:noFill/>
          <a:ln>
            <a:noFill/>
          </a:ln>
        </p:spPr>
      </p:pic>
      <p:sp>
        <p:nvSpPr>
          <p:cNvPr id="881" name="Google Shape;881;p61"/>
          <p:cNvSpPr/>
          <p:nvPr/>
        </p:nvSpPr>
        <p:spPr>
          <a:xfrm>
            <a:off x="7016475" y="1301"/>
            <a:ext cx="2127600" cy="1661400"/>
          </a:xfrm>
          <a:prstGeom prst="rect">
            <a:avLst/>
          </a:prstGeom>
          <a:solidFill>
            <a:srgbClr val="B7B7B7">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882" name="Google Shape;882;p61"/>
          <p:cNvPicPr preferRelativeResize="0"/>
          <p:nvPr/>
        </p:nvPicPr>
        <p:blipFill rotWithShape="1">
          <a:blip r:embed="rId3">
            <a:alphaModFix/>
          </a:blip>
          <a:srcRect b="44667" l="35134" r="2392" t="26785"/>
          <a:stretch/>
        </p:blipFill>
        <p:spPr>
          <a:xfrm>
            <a:off x="7763975" y="445025"/>
            <a:ext cx="1329077" cy="474251"/>
          </a:xfrm>
          <a:prstGeom prst="rect">
            <a:avLst/>
          </a:prstGeom>
          <a:noFill/>
          <a:ln>
            <a:noFill/>
          </a:ln>
        </p:spPr>
      </p:pic>
      <p:pic>
        <p:nvPicPr>
          <p:cNvPr id="883" name="Google Shape;883;p61"/>
          <p:cNvPicPr preferRelativeResize="0"/>
          <p:nvPr/>
        </p:nvPicPr>
        <p:blipFill>
          <a:blip r:embed="rId4">
            <a:alphaModFix/>
          </a:blip>
          <a:stretch>
            <a:fillRect/>
          </a:stretch>
        </p:blipFill>
        <p:spPr>
          <a:xfrm>
            <a:off x="5864075" y="2895825"/>
            <a:ext cx="3090077" cy="1738176"/>
          </a:xfrm>
          <a:prstGeom prst="rect">
            <a:avLst/>
          </a:prstGeom>
          <a:noFill/>
          <a:ln>
            <a:noFill/>
          </a:ln>
        </p:spPr>
      </p:pic>
      <p:sp>
        <p:nvSpPr>
          <p:cNvPr id="884" name="Google Shape;884;p61"/>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5"/>
              </a:rPr>
              <a:t>Hierarchical Navigable Small Worlds (HNSW)</a:t>
            </a:r>
            <a:r>
              <a:rPr lang="en" sz="800">
                <a:solidFill>
                  <a:srgbClr val="595959"/>
                </a:solidFill>
                <a:latin typeface="Proxima Nova"/>
                <a:ea typeface="Proxima Nova"/>
                <a:cs typeface="Proxima Nova"/>
                <a:sym typeface="Proxima Nova"/>
              </a:rPr>
              <a:t> - Pinecone, Oct 2021</a:t>
            </a:r>
            <a:endParaRPr sz="800">
              <a:solidFill>
                <a:srgbClr val="595959"/>
              </a:solidFill>
              <a:latin typeface="Proxima Nova"/>
              <a:ea typeface="Proxima Nova"/>
              <a:cs typeface="Proxima Nova"/>
              <a:sym typeface="Proxima Nova"/>
            </a:endParaRPr>
          </a:p>
        </p:txBody>
      </p:sp>
      <p:sp>
        <p:nvSpPr>
          <p:cNvPr id="885" name="Google Shape;88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7"/>
          <p:cNvSpPr/>
          <p:nvPr/>
        </p:nvSpPr>
        <p:spPr>
          <a:xfrm>
            <a:off x="6493725" y="2031025"/>
            <a:ext cx="2505000" cy="2130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1" name="Google Shape;151;p17"/>
          <p:cNvSpPr/>
          <p:nvPr/>
        </p:nvSpPr>
        <p:spPr>
          <a:xfrm>
            <a:off x="1403925" y="2031025"/>
            <a:ext cx="3941700" cy="258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52" name="Google Shape;15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Serving a generative language model</a:t>
            </a:r>
            <a:endParaRPr/>
          </a:p>
        </p:txBody>
      </p:sp>
      <p:sp>
        <p:nvSpPr>
          <p:cNvPr id="153" name="Google Shape;153;p17"/>
          <p:cNvSpPr txBox="1"/>
          <p:nvPr/>
        </p:nvSpPr>
        <p:spPr>
          <a:xfrm>
            <a:off x="2299450"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Inference Server</a:t>
            </a:r>
            <a:endParaRPr sz="1800">
              <a:solidFill>
                <a:schemeClr val="dk2"/>
              </a:solidFill>
              <a:latin typeface="Proxima Nova"/>
              <a:ea typeface="Proxima Nova"/>
              <a:cs typeface="Proxima Nova"/>
              <a:sym typeface="Proxima Nova"/>
            </a:endParaRPr>
          </a:p>
        </p:txBody>
      </p:sp>
      <p:cxnSp>
        <p:nvCxnSpPr>
          <p:cNvPr id="154" name="Google Shape;154;p17"/>
          <p:cNvCxnSpPr/>
          <p:nvPr/>
        </p:nvCxnSpPr>
        <p:spPr>
          <a:xfrm flipH="1">
            <a:off x="240550" y="3615425"/>
            <a:ext cx="1163400" cy="7800"/>
          </a:xfrm>
          <a:prstGeom prst="straightConnector1">
            <a:avLst/>
          </a:prstGeom>
          <a:noFill/>
          <a:ln cap="flat" cmpd="sng" w="28575">
            <a:solidFill>
              <a:schemeClr val="dk2"/>
            </a:solidFill>
            <a:prstDash val="solid"/>
            <a:round/>
            <a:headEnd len="med" w="med" type="none"/>
            <a:tailEnd len="med" w="med" type="triangle"/>
          </a:ln>
        </p:spPr>
      </p:cxnSp>
      <p:cxnSp>
        <p:nvCxnSpPr>
          <p:cNvPr id="155" name="Google Shape;155;p17"/>
          <p:cNvCxnSpPr/>
          <p:nvPr/>
        </p:nvCxnSpPr>
        <p:spPr>
          <a:xfrm flipH="1">
            <a:off x="255850" y="2543175"/>
            <a:ext cx="1148100" cy="8400"/>
          </a:xfrm>
          <a:prstGeom prst="straightConnector1">
            <a:avLst/>
          </a:prstGeom>
          <a:noFill/>
          <a:ln cap="flat" cmpd="sng" w="28575">
            <a:solidFill>
              <a:schemeClr val="dk2"/>
            </a:solidFill>
            <a:prstDash val="solid"/>
            <a:round/>
            <a:headEnd len="med" w="med" type="triangle"/>
            <a:tailEnd len="med" w="med" type="none"/>
          </a:ln>
        </p:spPr>
      </p:cxnSp>
      <p:sp>
        <p:nvSpPr>
          <p:cNvPr id="156" name="Google Shape;156;p17"/>
          <p:cNvSpPr txBox="1"/>
          <p:nvPr/>
        </p:nvSpPr>
        <p:spPr>
          <a:xfrm>
            <a:off x="145275" y="2099225"/>
            <a:ext cx="1056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requests</a:t>
            </a:r>
            <a:endParaRPr sz="1800">
              <a:solidFill>
                <a:schemeClr val="dk2"/>
              </a:solidFill>
              <a:latin typeface="Proxima Nova"/>
              <a:ea typeface="Proxima Nova"/>
              <a:cs typeface="Proxima Nova"/>
              <a:sym typeface="Proxima Nova"/>
            </a:endParaRPr>
          </a:p>
        </p:txBody>
      </p:sp>
      <p:sp>
        <p:nvSpPr>
          <p:cNvPr id="157" name="Google Shape;157;p17"/>
          <p:cNvSpPr txBox="1"/>
          <p:nvPr/>
        </p:nvSpPr>
        <p:spPr>
          <a:xfrm>
            <a:off x="145275" y="3124175"/>
            <a:ext cx="1232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responses</a:t>
            </a:r>
            <a:endParaRPr sz="1800">
              <a:solidFill>
                <a:schemeClr val="dk2"/>
              </a:solidFill>
              <a:latin typeface="Proxima Nova"/>
              <a:ea typeface="Proxima Nova"/>
              <a:cs typeface="Proxima Nova"/>
              <a:sym typeface="Proxima Nova"/>
            </a:endParaRPr>
          </a:p>
        </p:txBody>
      </p:sp>
      <p:sp>
        <p:nvSpPr>
          <p:cNvPr id="158" name="Google Shape;158;p17"/>
          <p:cNvSpPr txBox="1"/>
          <p:nvPr/>
        </p:nvSpPr>
        <p:spPr>
          <a:xfrm>
            <a:off x="2567350" y="2298250"/>
            <a:ext cx="1446600" cy="390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Scheduler</a:t>
            </a:r>
            <a:endParaRPr sz="1600">
              <a:solidFill>
                <a:schemeClr val="dk2"/>
              </a:solidFill>
              <a:latin typeface="Proxima Nova"/>
              <a:ea typeface="Proxima Nova"/>
              <a:cs typeface="Proxima Nova"/>
              <a:sym typeface="Proxima Nova"/>
            </a:endParaRPr>
          </a:p>
        </p:txBody>
      </p:sp>
      <p:cxnSp>
        <p:nvCxnSpPr>
          <p:cNvPr id="159" name="Google Shape;159;p17"/>
          <p:cNvCxnSpPr/>
          <p:nvPr/>
        </p:nvCxnSpPr>
        <p:spPr>
          <a:xfrm flipH="1" rot="10800000">
            <a:off x="1587613" y="3316750"/>
            <a:ext cx="3566700" cy="7800"/>
          </a:xfrm>
          <a:prstGeom prst="straightConnector1">
            <a:avLst/>
          </a:prstGeom>
          <a:noFill/>
          <a:ln cap="flat" cmpd="sng" w="19050">
            <a:solidFill>
              <a:schemeClr val="dk2"/>
            </a:solidFill>
            <a:prstDash val="solid"/>
            <a:round/>
            <a:headEnd len="med" w="med" type="none"/>
            <a:tailEnd len="med" w="med" type="none"/>
          </a:ln>
        </p:spPr>
      </p:cxnSp>
      <p:cxnSp>
        <p:nvCxnSpPr>
          <p:cNvPr id="160" name="Google Shape;160;p17"/>
          <p:cNvCxnSpPr/>
          <p:nvPr/>
        </p:nvCxnSpPr>
        <p:spPr>
          <a:xfrm flipH="1" rot="10800000">
            <a:off x="1591413" y="3914100"/>
            <a:ext cx="3566700" cy="7800"/>
          </a:xfrm>
          <a:prstGeom prst="straightConnector1">
            <a:avLst/>
          </a:prstGeom>
          <a:noFill/>
          <a:ln cap="flat" cmpd="sng" w="19050">
            <a:solidFill>
              <a:schemeClr val="dk2"/>
            </a:solidFill>
            <a:prstDash val="solid"/>
            <a:round/>
            <a:headEnd len="med" w="med" type="none"/>
            <a:tailEnd len="med" w="med" type="none"/>
          </a:ln>
        </p:spPr>
      </p:cxnSp>
      <p:sp>
        <p:nvSpPr>
          <p:cNvPr id="161" name="Google Shape;161;p17"/>
          <p:cNvSpPr txBox="1"/>
          <p:nvPr/>
        </p:nvSpPr>
        <p:spPr>
          <a:xfrm>
            <a:off x="2299438" y="3868175"/>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Request Queue</a:t>
            </a:r>
            <a:endParaRPr sz="1600">
              <a:solidFill>
                <a:schemeClr val="dk2"/>
              </a:solidFill>
              <a:latin typeface="Proxima Nova"/>
              <a:ea typeface="Proxima Nova"/>
              <a:cs typeface="Proxima Nova"/>
              <a:sym typeface="Proxima Nova"/>
            </a:endParaRPr>
          </a:p>
        </p:txBody>
      </p:sp>
      <p:cxnSp>
        <p:nvCxnSpPr>
          <p:cNvPr id="162" name="Google Shape;162;p17"/>
          <p:cNvCxnSpPr/>
          <p:nvPr/>
        </p:nvCxnSpPr>
        <p:spPr>
          <a:xfrm flipH="1">
            <a:off x="5345625" y="2543175"/>
            <a:ext cx="1148100" cy="8400"/>
          </a:xfrm>
          <a:prstGeom prst="straightConnector1">
            <a:avLst/>
          </a:prstGeom>
          <a:noFill/>
          <a:ln cap="flat" cmpd="sng" w="28575">
            <a:solidFill>
              <a:schemeClr val="dk2"/>
            </a:solidFill>
            <a:prstDash val="solid"/>
            <a:round/>
            <a:headEnd len="med" w="med" type="triangle"/>
            <a:tailEnd len="med" w="med" type="none"/>
          </a:ln>
        </p:spPr>
      </p:cxnSp>
      <p:cxnSp>
        <p:nvCxnSpPr>
          <p:cNvPr id="163" name="Google Shape;163;p17"/>
          <p:cNvCxnSpPr/>
          <p:nvPr/>
        </p:nvCxnSpPr>
        <p:spPr>
          <a:xfrm flipH="1">
            <a:off x="5337975" y="3615425"/>
            <a:ext cx="1163400" cy="7800"/>
          </a:xfrm>
          <a:prstGeom prst="straightConnector1">
            <a:avLst/>
          </a:prstGeom>
          <a:noFill/>
          <a:ln cap="flat" cmpd="sng" w="28575">
            <a:solidFill>
              <a:schemeClr val="dk2"/>
            </a:solidFill>
            <a:prstDash val="solid"/>
            <a:round/>
            <a:headEnd len="med" w="med" type="none"/>
            <a:tailEnd len="med" w="med" type="triangle"/>
          </a:ln>
        </p:spPr>
      </p:cxnSp>
      <p:sp>
        <p:nvSpPr>
          <p:cNvPr id="164" name="Google Shape;164;p17"/>
          <p:cNvSpPr txBox="1"/>
          <p:nvPr/>
        </p:nvSpPr>
        <p:spPr>
          <a:xfrm>
            <a:off x="6755025"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Execution Engine</a:t>
            </a:r>
            <a:endParaRPr sz="1800">
              <a:solidFill>
                <a:schemeClr val="dk2"/>
              </a:solidFill>
              <a:latin typeface="Proxima Nova"/>
              <a:ea typeface="Proxima Nova"/>
              <a:cs typeface="Proxima Nova"/>
              <a:sym typeface="Proxima Nova"/>
            </a:endParaRPr>
          </a:p>
        </p:txBody>
      </p:sp>
      <p:sp>
        <p:nvSpPr>
          <p:cNvPr id="165" name="Google Shape;165;p17"/>
          <p:cNvSpPr txBox="1"/>
          <p:nvPr/>
        </p:nvSpPr>
        <p:spPr>
          <a:xfrm>
            <a:off x="7884650" y="2062838"/>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grpSp>
        <p:nvGrpSpPr>
          <p:cNvPr id="166" name="Google Shape;166;p17"/>
          <p:cNvGrpSpPr/>
          <p:nvPr/>
        </p:nvGrpSpPr>
        <p:grpSpPr>
          <a:xfrm>
            <a:off x="7825400" y="3426675"/>
            <a:ext cx="964500" cy="390300"/>
            <a:chOff x="7601725" y="3382025"/>
            <a:chExt cx="964500" cy="390300"/>
          </a:xfrm>
        </p:grpSpPr>
        <p:sp>
          <p:nvSpPr>
            <p:cNvPr id="167" name="Google Shape;167;p17"/>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8" name="Google Shape;168;p17"/>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1</a:t>
              </a:r>
              <a:endParaRPr>
                <a:solidFill>
                  <a:schemeClr val="dk2"/>
                </a:solidFill>
                <a:latin typeface="Proxima Nova"/>
                <a:ea typeface="Proxima Nova"/>
                <a:cs typeface="Proxima Nova"/>
                <a:sym typeface="Proxima Nova"/>
              </a:endParaRPr>
            </a:p>
          </p:txBody>
        </p:sp>
      </p:grpSp>
      <p:grpSp>
        <p:nvGrpSpPr>
          <p:cNvPr id="169" name="Google Shape;169;p17"/>
          <p:cNvGrpSpPr/>
          <p:nvPr/>
        </p:nvGrpSpPr>
        <p:grpSpPr>
          <a:xfrm>
            <a:off x="7825400" y="2907000"/>
            <a:ext cx="964500" cy="390300"/>
            <a:chOff x="7601725" y="3382025"/>
            <a:chExt cx="964500" cy="390300"/>
          </a:xfrm>
        </p:grpSpPr>
        <p:sp>
          <p:nvSpPr>
            <p:cNvPr id="170" name="Google Shape;170;p17"/>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1" name="Google Shape;171;p17"/>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2</a:t>
              </a:r>
              <a:endParaRPr>
                <a:solidFill>
                  <a:schemeClr val="dk2"/>
                </a:solidFill>
                <a:latin typeface="Proxima Nova"/>
                <a:ea typeface="Proxima Nova"/>
                <a:cs typeface="Proxima Nova"/>
                <a:sym typeface="Proxima Nova"/>
              </a:endParaRPr>
            </a:p>
          </p:txBody>
        </p:sp>
      </p:grpSp>
      <p:grpSp>
        <p:nvGrpSpPr>
          <p:cNvPr id="172" name="Google Shape;172;p17"/>
          <p:cNvGrpSpPr/>
          <p:nvPr/>
        </p:nvGrpSpPr>
        <p:grpSpPr>
          <a:xfrm>
            <a:off x="7825400" y="2387325"/>
            <a:ext cx="964500" cy="390300"/>
            <a:chOff x="7601725" y="3382025"/>
            <a:chExt cx="964500" cy="390300"/>
          </a:xfrm>
        </p:grpSpPr>
        <p:sp>
          <p:nvSpPr>
            <p:cNvPr id="173" name="Google Shape;173;p17"/>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4" name="Google Shape;174;p17"/>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3</a:t>
              </a:r>
              <a:endParaRPr>
                <a:solidFill>
                  <a:schemeClr val="dk2"/>
                </a:solidFill>
                <a:latin typeface="Proxima Nova"/>
                <a:ea typeface="Proxima Nova"/>
                <a:cs typeface="Proxima Nova"/>
                <a:sym typeface="Proxima Nova"/>
              </a:endParaRPr>
            </a:p>
          </p:txBody>
        </p:sp>
      </p:grpSp>
      <p:cxnSp>
        <p:nvCxnSpPr>
          <p:cNvPr id="175" name="Google Shape;175;p17"/>
          <p:cNvCxnSpPr>
            <a:stCxn id="168" idx="0"/>
            <a:endCxn id="171" idx="2"/>
          </p:cNvCxnSpPr>
          <p:nvPr/>
        </p:nvCxnSpPr>
        <p:spPr>
          <a:xfrm rot="10800000">
            <a:off x="8307650" y="3297375"/>
            <a:ext cx="0" cy="129300"/>
          </a:xfrm>
          <a:prstGeom prst="straightConnector1">
            <a:avLst/>
          </a:prstGeom>
          <a:noFill/>
          <a:ln cap="flat" cmpd="sng" w="9525">
            <a:solidFill>
              <a:schemeClr val="accent1"/>
            </a:solidFill>
            <a:prstDash val="solid"/>
            <a:round/>
            <a:headEnd len="med" w="med" type="none"/>
            <a:tailEnd len="med" w="med" type="triangle"/>
          </a:ln>
        </p:spPr>
      </p:cxnSp>
      <p:cxnSp>
        <p:nvCxnSpPr>
          <p:cNvPr id="176" name="Google Shape;176;p17"/>
          <p:cNvCxnSpPr>
            <a:stCxn id="171" idx="0"/>
            <a:endCxn id="174" idx="2"/>
          </p:cNvCxnSpPr>
          <p:nvPr/>
        </p:nvCxnSpPr>
        <p:spPr>
          <a:xfrm rot="10800000">
            <a:off x="8307650" y="2777700"/>
            <a:ext cx="0" cy="129300"/>
          </a:xfrm>
          <a:prstGeom prst="straightConnector1">
            <a:avLst/>
          </a:prstGeom>
          <a:noFill/>
          <a:ln cap="flat" cmpd="sng" w="9525">
            <a:solidFill>
              <a:schemeClr val="accent1"/>
            </a:solidFill>
            <a:prstDash val="solid"/>
            <a:round/>
            <a:headEnd len="med" w="med" type="none"/>
            <a:tailEnd len="med" w="med" type="triangle"/>
          </a:ln>
        </p:spPr>
      </p:cxnSp>
      <p:grpSp>
        <p:nvGrpSpPr>
          <p:cNvPr id="177" name="Google Shape;177;p17"/>
          <p:cNvGrpSpPr/>
          <p:nvPr/>
        </p:nvGrpSpPr>
        <p:grpSpPr>
          <a:xfrm>
            <a:off x="3588176" y="3424175"/>
            <a:ext cx="1056300" cy="390300"/>
            <a:chOff x="2258686" y="3416500"/>
            <a:chExt cx="1056300" cy="390300"/>
          </a:xfrm>
        </p:grpSpPr>
        <p:sp>
          <p:nvSpPr>
            <p:cNvPr id="178" name="Google Shape;178;p17"/>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79" name="Google Shape;179;p17"/>
            <p:cNvSpPr txBox="1"/>
            <p:nvPr/>
          </p:nvSpPr>
          <p:spPr>
            <a:xfrm>
              <a:off x="2323576" y="3416500"/>
              <a:ext cx="926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x₂: </a:t>
              </a:r>
              <a:r>
                <a:rPr i="1" lang="en">
                  <a:solidFill>
                    <a:schemeClr val="dk2"/>
                  </a:solidFill>
                  <a:latin typeface="Proxima Nova"/>
                  <a:ea typeface="Proxima Nova"/>
                  <a:cs typeface="Proxima Nova"/>
                  <a:sym typeface="Proxima Nova"/>
                </a:rPr>
                <a:t>I love</a:t>
              </a:r>
              <a:endParaRPr i="1">
                <a:solidFill>
                  <a:schemeClr val="dk2"/>
                </a:solidFill>
                <a:latin typeface="Proxima Nova"/>
                <a:ea typeface="Proxima Nova"/>
                <a:cs typeface="Proxima Nova"/>
                <a:sym typeface="Proxima Nova"/>
              </a:endParaRPr>
            </a:p>
          </p:txBody>
        </p:sp>
      </p:grpSp>
      <p:sp>
        <p:nvSpPr>
          <p:cNvPr id="180" name="Google Shape;180;p17"/>
          <p:cNvSpPr/>
          <p:nvPr/>
        </p:nvSpPr>
        <p:spPr>
          <a:xfrm>
            <a:off x="2299450" y="3427925"/>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81" name="Google Shape;181;p17"/>
          <p:cNvSpPr txBox="1"/>
          <p:nvPr/>
        </p:nvSpPr>
        <p:spPr>
          <a:xfrm>
            <a:off x="2364347" y="3424175"/>
            <a:ext cx="9267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x₁: </a:t>
            </a:r>
            <a:r>
              <a:rPr i="1" lang="en">
                <a:solidFill>
                  <a:schemeClr val="dk2"/>
                </a:solidFill>
                <a:latin typeface="Proxima Nova"/>
                <a:ea typeface="Proxima Nova"/>
                <a:cs typeface="Proxima Nova"/>
                <a:sym typeface="Proxima Nova"/>
              </a:rPr>
              <a:t>I think</a:t>
            </a:r>
            <a:endParaRPr i="1">
              <a:solidFill>
                <a:schemeClr val="dk2"/>
              </a:solidFill>
              <a:latin typeface="Proxima Nova"/>
              <a:ea typeface="Proxima Nova"/>
              <a:cs typeface="Proxima Nova"/>
              <a:sym typeface="Proxima Nova"/>
            </a:endParaRPr>
          </a:p>
        </p:txBody>
      </p:sp>
      <p:sp>
        <p:nvSpPr>
          <p:cNvPr id="182" name="Google Shape;182;p17"/>
          <p:cNvSpPr txBox="1"/>
          <p:nvPr/>
        </p:nvSpPr>
        <p:spPr>
          <a:xfrm>
            <a:off x="1499475" y="1654325"/>
            <a:ext cx="37506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Triton Inference Server, TenserFlow Serving, TorchServe)</a:t>
            </a:r>
            <a:endParaRPr sz="1000">
              <a:solidFill>
                <a:schemeClr val="dk2"/>
              </a:solidFill>
              <a:latin typeface="Proxima Nova"/>
              <a:ea typeface="Proxima Nova"/>
              <a:cs typeface="Proxima Nova"/>
              <a:sym typeface="Proxima Nova"/>
            </a:endParaRPr>
          </a:p>
        </p:txBody>
      </p:sp>
      <p:sp>
        <p:nvSpPr>
          <p:cNvPr id="183" name="Google Shape;183;p17"/>
          <p:cNvSpPr txBox="1"/>
          <p:nvPr/>
        </p:nvSpPr>
        <p:spPr>
          <a:xfrm>
            <a:off x="6312825" y="1654325"/>
            <a:ext cx="28668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Megatron-LM, TensorFlow, PyTorch)</a:t>
            </a:r>
            <a:endParaRPr sz="1000">
              <a:solidFill>
                <a:schemeClr val="dk2"/>
              </a:solidFill>
              <a:latin typeface="Proxima Nova"/>
              <a:ea typeface="Proxima Nova"/>
              <a:cs typeface="Proxima Nova"/>
              <a:sym typeface="Proxima Nova"/>
            </a:endParaRPr>
          </a:p>
        </p:txBody>
      </p:sp>
      <p:sp>
        <p:nvSpPr>
          <p:cNvPr id="184" name="Google Shape;184;p17"/>
          <p:cNvSpPr txBox="1"/>
          <p:nvPr/>
        </p:nvSpPr>
        <p:spPr>
          <a:xfrm>
            <a:off x="1386375" y="4680675"/>
            <a:ext cx="39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a:t>
            </a:r>
            <a:r>
              <a:rPr lang="en">
                <a:solidFill>
                  <a:schemeClr val="dk2"/>
                </a:solidFill>
                <a:latin typeface="Proxima Nova"/>
                <a:ea typeface="Proxima Nova"/>
                <a:cs typeface="Proxima Nova"/>
                <a:sym typeface="Proxima Nova"/>
              </a:rPr>
              <a:t>m</a:t>
            </a:r>
            <a:r>
              <a:rPr lang="en">
                <a:solidFill>
                  <a:schemeClr val="dk2"/>
                </a:solidFill>
                <a:latin typeface="Proxima Nova"/>
                <a:ea typeface="Proxima Nova"/>
                <a:cs typeface="Proxima Nova"/>
                <a:sym typeface="Proxima Nova"/>
              </a:rPr>
              <a:t>ax batch size = 3</a:t>
            </a:r>
            <a:endParaRPr>
              <a:solidFill>
                <a:schemeClr val="dk2"/>
              </a:solidFill>
              <a:latin typeface="Proxima Nova"/>
              <a:ea typeface="Proxima Nova"/>
              <a:cs typeface="Proxima Nova"/>
              <a:sym typeface="Proxima Nova"/>
            </a:endParaRPr>
          </a:p>
        </p:txBody>
      </p:sp>
      <p:sp>
        <p:nvSpPr>
          <p:cNvPr id="185" name="Google Shape;1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Cache selector profiling</a:t>
            </a:r>
            <a:endParaRPr/>
          </a:p>
        </p:txBody>
      </p:sp>
      <p:sp>
        <p:nvSpPr>
          <p:cNvPr id="891" name="Google Shape;891;p62"/>
          <p:cNvSpPr txBox="1"/>
          <p:nvPr>
            <p:ph idx="1" type="body"/>
          </p:nvPr>
        </p:nvSpPr>
        <p:spPr>
          <a:xfrm>
            <a:off x="311700" y="3511200"/>
            <a:ext cx="8520600" cy="1233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compute similarity score </a:t>
            </a:r>
            <a:r>
              <a:rPr lang="en"/>
              <a:t>𝘴</a:t>
            </a:r>
            <a:r>
              <a:rPr lang="en"/>
              <a:t>(</a:t>
            </a:r>
            <a:r>
              <a:rPr lang="en"/>
              <a:t>𝑒</a:t>
            </a:r>
            <a:r>
              <a:rPr baseline="-25000" lang="en"/>
              <a:t>𝘱</a:t>
            </a:r>
            <a:r>
              <a:rPr lang="en"/>
              <a:t>, </a:t>
            </a:r>
            <a:r>
              <a:rPr lang="en"/>
              <a:t>𝑒</a:t>
            </a:r>
            <a:r>
              <a:rPr baseline="-25000" lang="en" sz="1400"/>
              <a:t>𝑐</a:t>
            </a:r>
            <a:r>
              <a:rPr lang="en"/>
              <a:t>) via </a:t>
            </a:r>
            <a:r>
              <a:rPr lang="en"/>
              <a:t>𝑒</a:t>
            </a:r>
            <a:r>
              <a:rPr baseline="-25000" lang="en" sz="1400"/>
              <a:t>𝑐</a:t>
            </a:r>
            <a:r>
              <a:rPr lang="en"/>
              <a:t> from VDB</a:t>
            </a:r>
            <a:endParaRPr/>
          </a:p>
          <a:p>
            <a:pPr indent="-342900" lvl="0" marL="457200" rtl="0" algn="l">
              <a:spcBef>
                <a:spcPts val="0"/>
              </a:spcBef>
              <a:spcAft>
                <a:spcPts val="0"/>
              </a:spcAft>
              <a:buSzPts val="1800"/>
              <a:buAutoNum type="arabicPeriod"/>
            </a:pPr>
            <a:r>
              <a:rPr lang="en"/>
              <a:t>use inverse of </a:t>
            </a:r>
            <a:r>
              <a:rPr lang="en">
                <a:latin typeface="Courier New"/>
                <a:ea typeface="Courier New"/>
                <a:cs typeface="Courier New"/>
                <a:sym typeface="Courier New"/>
              </a:rPr>
              <a:t>sim_K_map</a:t>
            </a:r>
            <a:r>
              <a:rPr lang="en"/>
              <a:t> to search for max </a:t>
            </a:r>
            <a:r>
              <a:rPr lang="en"/>
              <a:t>𝐾 such that 𝘴(𝑒</a:t>
            </a:r>
            <a:r>
              <a:rPr baseline="-25000" lang="en"/>
              <a:t>𝘱</a:t>
            </a:r>
            <a:r>
              <a:rPr lang="en"/>
              <a:t>, 𝑒</a:t>
            </a:r>
            <a:r>
              <a:rPr baseline="-25000" lang="en" sz="1400"/>
              <a:t>𝑐</a:t>
            </a:r>
            <a:r>
              <a:rPr lang="en"/>
              <a:t>) ≥ 0.9 = 𝛼</a:t>
            </a:r>
            <a:endParaRPr/>
          </a:p>
          <a:p>
            <a:pPr indent="-317500" lvl="1" marL="914400" rtl="0" algn="l">
              <a:spcBef>
                <a:spcPts val="0"/>
              </a:spcBef>
              <a:spcAft>
                <a:spcPts val="0"/>
              </a:spcAft>
              <a:buSzPts val="1400"/>
              <a:buAutoNum type="alphaLcPeriod"/>
            </a:pPr>
            <a:r>
              <a:rPr lang="en"/>
              <a:t>note: if this 𝐾 not available (due to LCBFU eviction), choose largest 𝐾’ &lt; 𝐾</a:t>
            </a:r>
            <a:endParaRPr/>
          </a:p>
        </p:txBody>
      </p:sp>
      <p:pic>
        <p:nvPicPr>
          <p:cNvPr id="892" name="Google Shape;892;p62"/>
          <p:cNvPicPr preferRelativeResize="0"/>
          <p:nvPr/>
        </p:nvPicPr>
        <p:blipFill rotWithShape="1">
          <a:blip r:embed="rId3">
            <a:alphaModFix/>
          </a:blip>
          <a:srcRect b="60856" l="0" r="14273" t="0"/>
          <a:stretch/>
        </p:blipFill>
        <p:spPr>
          <a:xfrm>
            <a:off x="508275" y="1198325"/>
            <a:ext cx="4920049" cy="2091324"/>
          </a:xfrm>
          <a:prstGeom prst="rect">
            <a:avLst/>
          </a:prstGeom>
          <a:noFill/>
          <a:ln>
            <a:noFill/>
          </a:ln>
        </p:spPr>
      </p:pic>
      <p:pic>
        <p:nvPicPr>
          <p:cNvPr id="893" name="Google Shape;893;p62"/>
          <p:cNvPicPr preferRelativeResize="0"/>
          <p:nvPr/>
        </p:nvPicPr>
        <p:blipFill rotWithShape="1">
          <a:blip r:embed="rId3">
            <a:alphaModFix/>
          </a:blip>
          <a:srcRect b="19062" l="0" r="42863" t="38745"/>
          <a:stretch/>
        </p:blipFill>
        <p:spPr>
          <a:xfrm>
            <a:off x="5554875" y="1152475"/>
            <a:ext cx="3175699" cy="2183024"/>
          </a:xfrm>
          <a:prstGeom prst="rect">
            <a:avLst/>
          </a:prstGeom>
          <a:noFill/>
          <a:ln>
            <a:noFill/>
          </a:ln>
        </p:spPr>
      </p:pic>
      <p:sp>
        <p:nvSpPr>
          <p:cNvPr id="894" name="Google Shape;894;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Cache maintenance</a:t>
            </a:r>
            <a:endParaRPr/>
          </a:p>
        </p:txBody>
      </p:sp>
      <p:sp>
        <p:nvSpPr>
          <p:cNvPr id="900" name="Google Shape;900;p63"/>
          <p:cNvSpPr txBox="1"/>
          <p:nvPr>
            <p:ph idx="1" type="body"/>
          </p:nvPr>
        </p:nvSpPr>
        <p:spPr>
          <a:xfrm>
            <a:off x="311700" y="1152475"/>
            <a:ext cx="6704700" cy="2121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Least Computationally Beneficial and Frequently Used (LCBFU) eviction policy</a:t>
            </a:r>
            <a:endParaRPr/>
          </a:p>
          <a:p>
            <a:pPr indent="-317500" lvl="1" marL="914400" rtl="0" algn="l">
              <a:spcBef>
                <a:spcPts val="0"/>
              </a:spcBef>
              <a:spcAft>
                <a:spcPts val="0"/>
              </a:spcAft>
              <a:buSzPts val="1400"/>
              <a:buChar char="○"/>
            </a:pPr>
            <a:r>
              <a:rPr lang="en"/>
              <a:t>can’t have unlimited historical prompt cache (storage costs, VDB performance) =&gt; limit </a:t>
            </a:r>
            <a:r>
              <a:rPr b="1" lang="en"/>
              <a:t>1 TB </a:t>
            </a:r>
            <a:r>
              <a:rPr lang="en"/>
              <a:t>(1.5 million states, 300k unique prompts)</a:t>
            </a:r>
            <a:endParaRPr/>
          </a:p>
          <a:p>
            <a:pPr indent="-342900" lvl="0" marL="457200" rtl="0" algn="l">
              <a:spcBef>
                <a:spcPts val="0"/>
              </a:spcBef>
              <a:spcAft>
                <a:spcPts val="0"/>
              </a:spcAft>
              <a:buSzPts val="1800"/>
              <a:buChar char="●"/>
            </a:pPr>
            <a:r>
              <a:rPr lang="en"/>
              <a:t>Rationale</a:t>
            </a:r>
            <a:endParaRPr/>
          </a:p>
          <a:p>
            <a:pPr indent="-317500" lvl="1" marL="914400" rtl="0" algn="l">
              <a:spcBef>
                <a:spcPts val="0"/>
              </a:spcBef>
              <a:spcAft>
                <a:spcPts val="0"/>
              </a:spcAft>
              <a:buSzPts val="1400"/>
              <a:buChar char="○"/>
            </a:pPr>
            <a:r>
              <a:rPr lang="en"/>
              <a:t>high 𝐾: high compute savings, but usable only with high similarity</a:t>
            </a:r>
            <a:endParaRPr/>
          </a:p>
          <a:p>
            <a:pPr indent="-317500" lvl="1" marL="914400" rtl="0" algn="l">
              <a:spcBef>
                <a:spcPts val="0"/>
              </a:spcBef>
              <a:spcAft>
                <a:spcPts val="0"/>
              </a:spcAft>
              <a:buSzPts val="1400"/>
              <a:buChar char="○"/>
            </a:pPr>
            <a:r>
              <a:rPr lang="en"/>
              <a:t>low 𝐾: usable with wider </a:t>
            </a:r>
            <a:r>
              <a:rPr lang="en"/>
              <a:t>variety</a:t>
            </a:r>
            <a:r>
              <a:rPr lang="en"/>
              <a:t> of prompts, but low compute savings</a:t>
            </a:r>
            <a:endParaRPr/>
          </a:p>
        </p:txBody>
      </p:sp>
      <p:pic>
        <p:nvPicPr>
          <p:cNvPr id="901" name="Google Shape;901;p63"/>
          <p:cNvPicPr preferRelativeResize="0"/>
          <p:nvPr/>
        </p:nvPicPr>
        <p:blipFill>
          <a:blip r:embed="rId4">
            <a:alphaModFix/>
          </a:blip>
          <a:stretch>
            <a:fillRect/>
          </a:stretch>
        </p:blipFill>
        <p:spPr>
          <a:xfrm>
            <a:off x="7016450" y="0"/>
            <a:ext cx="2127549" cy="1661325"/>
          </a:xfrm>
          <a:prstGeom prst="rect">
            <a:avLst/>
          </a:prstGeom>
          <a:noFill/>
          <a:ln>
            <a:noFill/>
          </a:ln>
        </p:spPr>
      </p:pic>
      <p:sp>
        <p:nvSpPr>
          <p:cNvPr id="902" name="Google Shape;902;p63"/>
          <p:cNvSpPr/>
          <p:nvPr/>
        </p:nvSpPr>
        <p:spPr>
          <a:xfrm>
            <a:off x="7016475" y="1301"/>
            <a:ext cx="2127600" cy="1661400"/>
          </a:xfrm>
          <a:prstGeom prst="rect">
            <a:avLst/>
          </a:prstGeom>
          <a:solidFill>
            <a:srgbClr val="B7B7B7">
              <a:alpha val="4937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903" name="Google Shape;903;p63"/>
          <p:cNvPicPr preferRelativeResize="0"/>
          <p:nvPr/>
        </p:nvPicPr>
        <p:blipFill rotWithShape="1">
          <a:blip r:embed="rId4">
            <a:alphaModFix/>
          </a:blip>
          <a:srcRect b="46666" l="35654" r="2391" t="0"/>
          <a:stretch/>
        </p:blipFill>
        <p:spPr>
          <a:xfrm>
            <a:off x="7775050" y="0"/>
            <a:ext cx="1318001" cy="886049"/>
          </a:xfrm>
          <a:prstGeom prst="rect">
            <a:avLst/>
          </a:prstGeom>
          <a:noFill/>
          <a:ln>
            <a:noFill/>
          </a:ln>
        </p:spPr>
      </p:pic>
      <p:sp>
        <p:nvSpPr>
          <p:cNvPr id="904" name="Google Shape;904;p63"/>
          <p:cNvSpPr txBox="1"/>
          <p:nvPr/>
        </p:nvSpPr>
        <p:spPr>
          <a:xfrm>
            <a:off x="4003200" y="3501000"/>
            <a:ext cx="11376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2400">
                <a:solidFill>
                  <a:schemeClr val="dk2"/>
                </a:solidFill>
                <a:latin typeface="Proxima Nova"/>
                <a:ea typeface="Proxima Nova"/>
                <a:cs typeface="Proxima Nova"/>
                <a:sym typeface="Proxima Nova"/>
              </a:rPr>
              <a:t>𝑓</a:t>
            </a:r>
            <a:r>
              <a:rPr baseline="-25000" lang="en" sz="2400">
                <a:solidFill>
                  <a:schemeClr val="dk2"/>
                </a:solidFill>
                <a:latin typeface="Proxima Nova"/>
                <a:ea typeface="Proxima Nova"/>
                <a:cs typeface="Proxima Nova"/>
                <a:sym typeface="Proxima Nova"/>
              </a:rPr>
              <a:t>𝑖</a:t>
            </a:r>
            <a:r>
              <a:rPr lang="en" sz="2400">
                <a:solidFill>
                  <a:schemeClr val="dk2"/>
                </a:solidFill>
                <a:latin typeface="Proxima Nova"/>
                <a:ea typeface="Proxima Nova"/>
                <a:cs typeface="Proxima Nova"/>
                <a:sym typeface="Proxima Nova"/>
              </a:rPr>
              <a:t> × </a:t>
            </a:r>
            <a:r>
              <a:rPr lang="en" sz="2400">
                <a:solidFill>
                  <a:srgbClr val="FF0000"/>
                </a:solidFill>
                <a:latin typeface="Proxima Nova"/>
                <a:ea typeface="Proxima Nova"/>
                <a:cs typeface="Proxima Nova"/>
                <a:sym typeface="Proxima Nova"/>
              </a:rPr>
              <a:t>𝐾</a:t>
            </a:r>
            <a:r>
              <a:rPr baseline="-25000" lang="en" sz="2400">
                <a:solidFill>
                  <a:srgbClr val="FF0000"/>
                </a:solidFill>
                <a:latin typeface="Proxima Nova"/>
                <a:ea typeface="Proxima Nova"/>
                <a:cs typeface="Proxima Nova"/>
                <a:sym typeface="Proxima Nova"/>
              </a:rPr>
              <a:t>𝑖</a:t>
            </a:r>
            <a:endParaRPr sz="2000">
              <a:solidFill>
                <a:srgbClr val="FF0000"/>
              </a:solidFill>
            </a:endParaRPr>
          </a:p>
        </p:txBody>
      </p:sp>
      <p:grpSp>
        <p:nvGrpSpPr>
          <p:cNvPr id="905" name="Google Shape;905;p63"/>
          <p:cNvGrpSpPr/>
          <p:nvPr/>
        </p:nvGrpSpPr>
        <p:grpSpPr>
          <a:xfrm>
            <a:off x="4003197" y="4055100"/>
            <a:ext cx="387718" cy="148000"/>
            <a:chOff x="2997925" y="2131675"/>
            <a:chExt cx="1526450" cy="148000"/>
          </a:xfrm>
        </p:grpSpPr>
        <p:cxnSp>
          <p:nvCxnSpPr>
            <p:cNvPr id="906" name="Google Shape;906;p63"/>
            <p:cNvCxnSpPr/>
            <p:nvPr/>
          </p:nvCxnSpPr>
          <p:spPr>
            <a:xfrm>
              <a:off x="2997925" y="2279675"/>
              <a:ext cx="1526400" cy="0"/>
            </a:xfrm>
            <a:prstGeom prst="straightConnector1">
              <a:avLst/>
            </a:prstGeom>
            <a:noFill/>
            <a:ln cap="flat" cmpd="sng" w="9525">
              <a:solidFill>
                <a:schemeClr val="dk2"/>
              </a:solidFill>
              <a:prstDash val="solid"/>
              <a:round/>
              <a:headEnd len="med" w="med" type="none"/>
              <a:tailEnd len="med" w="med" type="none"/>
            </a:ln>
          </p:spPr>
        </p:cxnSp>
        <p:cxnSp>
          <p:nvCxnSpPr>
            <p:cNvPr id="907" name="Google Shape;907;p63"/>
            <p:cNvCxnSpPr/>
            <p:nvPr/>
          </p:nvCxnSpPr>
          <p:spPr>
            <a:xfrm>
              <a:off x="2997925" y="2131675"/>
              <a:ext cx="0" cy="147900"/>
            </a:xfrm>
            <a:prstGeom prst="straightConnector1">
              <a:avLst/>
            </a:prstGeom>
            <a:noFill/>
            <a:ln cap="flat" cmpd="sng" w="9525">
              <a:solidFill>
                <a:schemeClr val="dk2"/>
              </a:solidFill>
              <a:prstDash val="solid"/>
              <a:round/>
              <a:headEnd len="med" w="med" type="none"/>
              <a:tailEnd len="med" w="med" type="none"/>
            </a:ln>
          </p:spPr>
        </p:cxnSp>
        <p:cxnSp>
          <p:nvCxnSpPr>
            <p:cNvPr id="908" name="Google Shape;908;p63"/>
            <p:cNvCxnSpPr/>
            <p:nvPr/>
          </p:nvCxnSpPr>
          <p:spPr>
            <a:xfrm>
              <a:off x="4524375" y="2131675"/>
              <a:ext cx="0" cy="147900"/>
            </a:xfrm>
            <a:prstGeom prst="straightConnector1">
              <a:avLst/>
            </a:prstGeom>
            <a:noFill/>
            <a:ln cap="flat" cmpd="sng" w="9525">
              <a:solidFill>
                <a:schemeClr val="dk2"/>
              </a:solidFill>
              <a:prstDash val="solid"/>
              <a:round/>
              <a:headEnd len="med" w="med" type="none"/>
              <a:tailEnd len="med" w="med" type="none"/>
            </a:ln>
          </p:spPr>
        </p:cxnSp>
      </p:grpSp>
      <p:sp>
        <p:nvSpPr>
          <p:cNvPr id="909" name="Google Shape;909;p63"/>
          <p:cNvSpPr txBox="1"/>
          <p:nvPr/>
        </p:nvSpPr>
        <p:spPr>
          <a:xfrm>
            <a:off x="3198363" y="4203100"/>
            <a:ext cx="199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access frequency</a:t>
            </a:r>
            <a:endParaRPr sz="1800">
              <a:solidFill>
                <a:schemeClr val="dk2"/>
              </a:solidFill>
              <a:latin typeface="Proxima Nova"/>
              <a:ea typeface="Proxima Nova"/>
              <a:cs typeface="Proxima Nova"/>
              <a:sym typeface="Proxima Nova"/>
            </a:endParaRPr>
          </a:p>
        </p:txBody>
      </p:sp>
      <p:sp>
        <p:nvSpPr>
          <p:cNvPr id="910" name="Google Shape;91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LCBFU eviction policy</a:t>
            </a:r>
            <a:endParaRPr/>
          </a:p>
        </p:txBody>
      </p:sp>
      <p:sp>
        <p:nvSpPr>
          <p:cNvPr id="916" name="Google Shape;91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Insertion</a:t>
            </a:r>
            <a:endParaRPr/>
          </a:p>
          <a:p>
            <a:pPr indent="-342900" lvl="0" marL="457200" rtl="0" algn="l">
              <a:spcBef>
                <a:spcPts val="1200"/>
              </a:spcBef>
              <a:spcAft>
                <a:spcPts val="0"/>
              </a:spcAft>
              <a:buSzPts val="1800"/>
              <a:buChar char="●"/>
            </a:pPr>
            <a:r>
              <a:rPr lang="en"/>
              <a:t>insert all |</a:t>
            </a:r>
            <a:r>
              <a:rPr lang="en"/>
              <a:t>𝒦</a:t>
            </a:r>
            <a:r>
              <a:rPr lang="en"/>
              <a:t>| intermediate states to cache-storage</a:t>
            </a:r>
            <a:endParaRPr/>
          </a:p>
          <a:p>
            <a:pPr indent="-342900" lvl="0" marL="457200" rtl="0" algn="l">
              <a:spcBef>
                <a:spcPts val="0"/>
              </a:spcBef>
              <a:spcAft>
                <a:spcPts val="0"/>
              </a:spcAft>
              <a:buSzPts val="1800"/>
              <a:buChar char="●"/>
            </a:pPr>
            <a:r>
              <a:rPr lang="en"/>
              <a:t>insert corresponding prompt embedding to VDB</a:t>
            </a:r>
            <a:endParaRPr/>
          </a:p>
          <a:p>
            <a:pPr indent="0" lvl="0" marL="0" rtl="0" algn="l">
              <a:spcBef>
                <a:spcPts val="1200"/>
              </a:spcBef>
              <a:spcAft>
                <a:spcPts val="0"/>
              </a:spcAft>
              <a:buNone/>
            </a:pPr>
            <a:r>
              <a:rPr lang="en"/>
              <a:t>Eviction</a:t>
            </a:r>
            <a:endParaRPr/>
          </a:p>
          <a:p>
            <a:pPr indent="-342900" lvl="0" marL="457200" rtl="0" algn="l">
              <a:spcBef>
                <a:spcPts val="1200"/>
              </a:spcBef>
              <a:spcAft>
                <a:spcPts val="0"/>
              </a:spcAft>
              <a:buSzPts val="1800"/>
              <a:buChar char="●"/>
            </a:pPr>
            <a:r>
              <a:rPr lang="en"/>
              <a:t>maintain LCBFU-score min heap</a:t>
            </a:r>
            <a:endParaRPr/>
          </a:p>
          <a:p>
            <a:pPr indent="-342900" lvl="0" marL="457200" rtl="0" algn="l">
              <a:spcBef>
                <a:spcPts val="0"/>
              </a:spcBef>
              <a:spcAft>
                <a:spcPts val="0"/>
              </a:spcAft>
              <a:buSzPts val="1800"/>
              <a:buChar char="●"/>
            </a:pPr>
            <a:r>
              <a:rPr lang="en"/>
              <a:t>evict top </a:t>
            </a:r>
            <a:r>
              <a:rPr lang="en"/>
              <a:t>|𝒦| items before inserting |𝒦| intermediate states for new prompt</a:t>
            </a:r>
            <a:endParaRPr/>
          </a:p>
          <a:p>
            <a:pPr indent="-342900" lvl="0" marL="457200" rtl="0" algn="l">
              <a:spcBef>
                <a:spcPts val="0"/>
              </a:spcBef>
              <a:spcAft>
                <a:spcPts val="0"/>
              </a:spcAft>
              <a:buSzPts val="1800"/>
              <a:buChar char="●"/>
            </a:pPr>
            <a:r>
              <a:rPr i="1" lang="en"/>
              <a:t>holes</a:t>
            </a:r>
            <a:r>
              <a:rPr lang="en"/>
              <a:t> are handled at cache-selector by simply choosing next best 𝐾</a:t>
            </a:r>
            <a:endParaRPr/>
          </a:p>
        </p:txBody>
      </p:sp>
      <p:sp>
        <p:nvSpPr>
          <p:cNvPr id="917" name="Google Shape;917;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LCBFU vs. other eviction policies</a:t>
            </a:r>
            <a:endParaRPr/>
          </a:p>
        </p:txBody>
      </p:sp>
      <p:pic>
        <p:nvPicPr>
          <p:cNvPr id="923" name="Google Shape;923;p65"/>
          <p:cNvPicPr preferRelativeResize="0"/>
          <p:nvPr/>
        </p:nvPicPr>
        <p:blipFill>
          <a:blip r:embed="rId3">
            <a:alphaModFix/>
          </a:blip>
          <a:stretch>
            <a:fillRect/>
          </a:stretch>
        </p:blipFill>
        <p:spPr>
          <a:xfrm>
            <a:off x="498114" y="1267550"/>
            <a:ext cx="3838976" cy="3284124"/>
          </a:xfrm>
          <a:prstGeom prst="rect">
            <a:avLst/>
          </a:prstGeom>
          <a:noFill/>
          <a:ln>
            <a:noFill/>
          </a:ln>
        </p:spPr>
      </p:pic>
      <p:pic>
        <p:nvPicPr>
          <p:cNvPr id="924" name="Google Shape;924;p65"/>
          <p:cNvPicPr preferRelativeResize="0"/>
          <p:nvPr/>
        </p:nvPicPr>
        <p:blipFill>
          <a:blip r:embed="rId4">
            <a:alphaModFix/>
          </a:blip>
          <a:stretch>
            <a:fillRect/>
          </a:stretch>
        </p:blipFill>
        <p:spPr>
          <a:xfrm>
            <a:off x="4955412" y="1786875"/>
            <a:ext cx="3690476" cy="1825426"/>
          </a:xfrm>
          <a:prstGeom prst="rect">
            <a:avLst/>
          </a:prstGeom>
          <a:noFill/>
          <a:ln>
            <a:noFill/>
          </a:ln>
        </p:spPr>
      </p:pic>
      <p:sp>
        <p:nvSpPr>
          <p:cNvPr id="925" name="Google Shape;925;p65"/>
          <p:cNvSpPr txBox="1"/>
          <p:nvPr/>
        </p:nvSpPr>
        <p:spPr>
          <a:xfrm>
            <a:off x="5371250" y="3689775"/>
            <a:ext cx="287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Image quality comparison, 1500 GB cache</a:t>
            </a:r>
            <a:endParaRPr sz="1800">
              <a:solidFill>
                <a:schemeClr val="dk2"/>
              </a:solidFill>
              <a:latin typeface="Proxima Nova"/>
              <a:ea typeface="Proxima Nova"/>
              <a:cs typeface="Proxima Nova"/>
              <a:sym typeface="Proxima Nova"/>
            </a:endParaRPr>
          </a:p>
        </p:txBody>
      </p:sp>
      <p:sp>
        <p:nvSpPr>
          <p:cNvPr id="926" name="Google Shape;92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27" name="Google Shape;927;p65"/>
          <p:cNvSpPr/>
          <p:nvPr/>
        </p:nvSpPr>
        <p:spPr>
          <a:xfrm>
            <a:off x="4902300" y="3201600"/>
            <a:ext cx="3629100" cy="3492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28" name="Google Shape;928;p65"/>
          <p:cNvSpPr/>
          <p:nvPr/>
        </p:nvSpPr>
        <p:spPr>
          <a:xfrm>
            <a:off x="3853525" y="1310975"/>
            <a:ext cx="483600" cy="11940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29" name="Google Shape;929;p65"/>
          <p:cNvSpPr/>
          <p:nvPr/>
        </p:nvSpPr>
        <p:spPr>
          <a:xfrm>
            <a:off x="3853525" y="2962275"/>
            <a:ext cx="483600" cy="11940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935" name="Google Shape;935;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Overall effectiveness</a:t>
            </a:r>
            <a:endParaRPr/>
          </a:p>
          <a:p>
            <a:pPr indent="-317500" lvl="1" marL="914400" rtl="0" algn="l">
              <a:spcBef>
                <a:spcPts val="0"/>
              </a:spcBef>
              <a:spcAft>
                <a:spcPts val="0"/>
              </a:spcAft>
              <a:buSzPts val="1400"/>
              <a:buChar char="○"/>
            </a:pPr>
            <a:r>
              <a:rPr lang="en"/>
              <a:t>high quality while reducing GPU usage, end-to-end latency, cost; and increasing throughput</a:t>
            </a:r>
            <a:endParaRPr/>
          </a:p>
          <a:p>
            <a:pPr indent="-342900" lvl="0" marL="457200" rtl="0" algn="l">
              <a:spcBef>
                <a:spcPts val="0"/>
              </a:spcBef>
              <a:spcAft>
                <a:spcPts val="0"/>
              </a:spcAft>
              <a:buSzPts val="1800"/>
              <a:buChar char="●"/>
            </a:pPr>
            <a:r>
              <a:rPr lang="en"/>
              <a:t>User study to assess (qualitative) quality</a:t>
            </a:r>
            <a:endParaRPr/>
          </a:p>
          <a:p>
            <a:pPr indent="-317500" lvl="1" marL="914400" rtl="0" algn="l">
              <a:spcBef>
                <a:spcPts val="0"/>
              </a:spcBef>
              <a:spcAft>
                <a:spcPts val="0"/>
              </a:spcAft>
              <a:buSzPts val="1400"/>
              <a:buChar char="○"/>
            </a:pPr>
            <a:r>
              <a:rPr lang="en"/>
              <a:t>good parity with </a:t>
            </a:r>
            <a:r>
              <a:rPr lang="en">
                <a:latin typeface="Courier New"/>
                <a:ea typeface="Courier New"/>
                <a:cs typeface="Courier New"/>
                <a:sym typeface="Courier New"/>
              </a:rPr>
              <a:t>VANILLA</a:t>
            </a:r>
            <a:r>
              <a:rPr lang="en"/>
              <a:t> model</a:t>
            </a:r>
            <a:endParaRPr/>
          </a:p>
        </p:txBody>
      </p:sp>
      <p:sp>
        <p:nvSpPr>
          <p:cNvPr id="936" name="Google Shape;93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High quality and throughput</a:t>
            </a:r>
            <a:endParaRPr/>
          </a:p>
        </p:txBody>
      </p:sp>
      <p:pic>
        <p:nvPicPr>
          <p:cNvPr id="942" name="Google Shape;942;p67"/>
          <p:cNvPicPr preferRelativeResize="0"/>
          <p:nvPr/>
        </p:nvPicPr>
        <p:blipFill>
          <a:blip r:embed="rId3">
            <a:alphaModFix/>
          </a:blip>
          <a:stretch>
            <a:fillRect/>
          </a:stretch>
        </p:blipFill>
        <p:spPr>
          <a:xfrm>
            <a:off x="524401" y="1152475"/>
            <a:ext cx="4131176" cy="3570948"/>
          </a:xfrm>
          <a:prstGeom prst="rect">
            <a:avLst/>
          </a:prstGeom>
          <a:noFill/>
          <a:ln>
            <a:noFill/>
          </a:ln>
        </p:spPr>
      </p:pic>
      <p:pic>
        <p:nvPicPr>
          <p:cNvPr id="943" name="Google Shape;943;p67"/>
          <p:cNvPicPr preferRelativeResize="0"/>
          <p:nvPr/>
        </p:nvPicPr>
        <p:blipFill>
          <a:blip r:embed="rId4">
            <a:alphaModFix/>
          </a:blip>
          <a:stretch>
            <a:fillRect/>
          </a:stretch>
        </p:blipFill>
        <p:spPr>
          <a:xfrm>
            <a:off x="4753853" y="1923799"/>
            <a:ext cx="4078450" cy="2694150"/>
          </a:xfrm>
          <a:prstGeom prst="rect">
            <a:avLst/>
          </a:prstGeom>
          <a:noFill/>
          <a:ln>
            <a:noFill/>
          </a:ln>
        </p:spPr>
      </p:pic>
      <p:sp>
        <p:nvSpPr>
          <p:cNvPr id="944" name="Google Shape;944;p67"/>
          <p:cNvSpPr txBox="1"/>
          <p:nvPr/>
        </p:nvSpPr>
        <p:spPr>
          <a:xfrm>
            <a:off x="5261875" y="1017725"/>
            <a:ext cx="3393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throughput := </a:t>
            </a:r>
            <a:endParaRPr sz="1800">
              <a:solidFill>
                <a:schemeClr val="dk2"/>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prompts processed per minute</a:t>
            </a:r>
            <a:endParaRPr sz="1800">
              <a:solidFill>
                <a:schemeClr val="dk2"/>
              </a:solidFill>
              <a:latin typeface="Proxima Nova"/>
              <a:ea typeface="Proxima Nova"/>
              <a:cs typeface="Proxima Nova"/>
              <a:sym typeface="Proxima Nova"/>
            </a:endParaRPr>
          </a:p>
        </p:txBody>
      </p:sp>
      <p:sp>
        <p:nvSpPr>
          <p:cNvPr id="945" name="Google Shape;945;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Reduced compute and latency</a:t>
            </a:r>
            <a:endParaRPr/>
          </a:p>
        </p:txBody>
      </p:sp>
      <p:pic>
        <p:nvPicPr>
          <p:cNvPr id="951" name="Google Shape;951;p68"/>
          <p:cNvPicPr preferRelativeResize="0"/>
          <p:nvPr/>
        </p:nvPicPr>
        <p:blipFill>
          <a:blip r:embed="rId3">
            <a:alphaModFix/>
          </a:blip>
          <a:stretch>
            <a:fillRect/>
          </a:stretch>
        </p:blipFill>
        <p:spPr>
          <a:xfrm>
            <a:off x="2457603" y="1017725"/>
            <a:ext cx="4228797" cy="1052492"/>
          </a:xfrm>
          <a:prstGeom prst="rect">
            <a:avLst/>
          </a:prstGeom>
          <a:noFill/>
          <a:ln>
            <a:noFill/>
          </a:ln>
        </p:spPr>
      </p:pic>
      <p:pic>
        <p:nvPicPr>
          <p:cNvPr id="952" name="Google Shape;952;p68"/>
          <p:cNvPicPr preferRelativeResize="0"/>
          <p:nvPr/>
        </p:nvPicPr>
        <p:blipFill>
          <a:blip r:embed="rId4">
            <a:alphaModFix/>
          </a:blip>
          <a:stretch>
            <a:fillRect/>
          </a:stretch>
        </p:blipFill>
        <p:spPr>
          <a:xfrm>
            <a:off x="2301950" y="2070229"/>
            <a:ext cx="4540099" cy="3073271"/>
          </a:xfrm>
          <a:prstGeom prst="rect">
            <a:avLst/>
          </a:prstGeom>
          <a:noFill/>
          <a:ln>
            <a:noFill/>
          </a:ln>
        </p:spPr>
      </p:pic>
      <p:sp>
        <p:nvSpPr>
          <p:cNvPr id="953" name="Google Shape;953;p68"/>
          <p:cNvSpPr/>
          <p:nvPr/>
        </p:nvSpPr>
        <p:spPr>
          <a:xfrm>
            <a:off x="3514075" y="2524575"/>
            <a:ext cx="536400" cy="3423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54" name="Google Shape;954;p68"/>
          <p:cNvSpPr/>
          <p:nvPr/>
        </p:nvSpPr>
        <p:spPr>
          <a:xfrm>
            <a:off x="2457600" y="3999375"/>
            <a:ext cx="4126800" cy="3423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955" name="Google Shape;95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6" name="Google Shape;956;p68"/>
          <p:cNvSpPr/>
          <p:nvPr/>
        </p:nvSpPr>
        <p:spPr>
          <a:xfrm>
            <a:off x="2405950" y="1577900"/>
            <a:ext cx="4280400" cy="208500"/>
          </a:xfrm>
          <a:prstGeom prst="rect">
            <a:avLst/>
          </a:prstGeom>
          <a:solidFill>
            <a:srgbClr val="FFFF00">
              <a:alpha val="360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Reduced cost</a:t>
            </a:r>
            <a:endParaRPr/>
          </a:p>
        </p:txBody>
      </p:sp>
      <p:pic>
        <p:nvPicPr>
          <p:cNvPr id="962" name="Google Shape;962;p69"/>
          <p:cNvPicPr preferRelativeResize="0"/>
          <p:nvPr/>
        </p:nvPicPr>
        <p:blipFill rotWithShape="1">
          <a:blip r:embed="rId3">
            <a:alphaModFix/>
          </a:blip>
          <a:srcRect b="-3170" l="0" r="0" t="3170"/>
          <a:stretch/>
        </p:blipFill>
        <p:spPr>
          <a:xfrm>
            <a:off x="2184738" y="1300275"/>
            <a:ext cx="4774524" cy="3203975"/>
          </a:xfrm>
          <a:prstGeom prst="rect">
            <a:avLst/>
          </a:prstGeom>
          <a:noFill/>
          <a:ln>
            <a:noFill/>
          </a:ln>
        </p:spPr>
      </p:pic>
      <p:sp>
        <p:nvSpPr>
          <p:cNvPr id="963" name="Google Shape;96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NIRVANA close to VANILLA in user acceptance</a:t>
            </a:r>
            <a:endParaRPr/>
          </a:p>
        </p:txBody>
      </p:sp>
      <p:pic>
        <p:nvPicPr>
          <p:cNvPr id="969" name="Google Shape;969;p70"/>
          <p:cNvPicPr preferRelativeResize="0"/>
          <p:nvPr/>
        </p:nvPicPr>
        <p:blipFill>
          <a:blip r:embed="rId3">
            <a:alphaModFix/>
          </a:blip>
          <a:stretch>
            <a:fillRect/>
          </a:stretch>
        </p:blipFill>
        <p:spPr>
          <a:xfrm>
            <a:off x="1951895" y="1609550"/>
            <a:ext cx="5240201" cy="2246675"/>
          </a:xfrm>
          <a:prstGeom prst="rect">
            <a:avLst/>
          </a:prstGeom>
          <a:noFill/>
          <a:ln>
            <a:noFill/>
          </a:ln>
        </p:spPr>
      </p:pic>
      <p:sp>
        <p:nvSpPr>
          <p:cNvPr id="970" name="Google Shape;970;p70"/>
          <p:cNvSpPr txBox="1"/>
          <p:nvPr/>
        </p:nvSpPr>
        <p:spPr>
          <a:xfrm>
            <a:off x="900750" y="3967200"/>
            <a:ext cx="7342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60 participants, 1000 randomly chosen prompts from </a:t>
            </a:r>
            <a:r>
              <a:rPr lang="en" sz="1800">
                <a:solidFill>
                  <a:schemeClr val="dk2"/>
                </a:solidFill>
                <a:latin typeface="Courier New"/>
                <a:ea typeface="Courier New"/>
                <a:cs typeface="Courier New"/>
                <a:sym typeface="Courier New"/>
              </a:rPr>
              <a:t>DiffusionDB</a:t>
            </a:r>
            <a:endParaRPr sz="1800">
              <a:solidFill>
                <a:schemeClr val="dk2"/>
              </a:solidFill>
              <a:latin typeface="Courier New"/>
              <a:ea typeface="Courier New"/>
              <a:cs typeface="Courier New"/>
              <a:sym typeface="Courier New"/>
            </a:endParaRPr>
          </a:p>
        </p:txBody>
      </p:sp>
      <p:sp>
        <p:nvSpPr>
          <p:cNvPr id="971" name="Google Shape;97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and future work</a:t>
            </a:r>
            <a:endParaRPr/>
          </a:p>
        </p:txBody>
      </p:sp>
      <p:sp>
        <p:nvSpPr>
          <p:cNvPr id="977" name="Google Shape;977;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t>
            </a:r>
            <a:r>
              <a:rPr lang="en"/>
              <a:t>an be applied to any underlying diffusion model</a:t>
            </a:r>
            <a:endParaRPr/>
          </a:p>
          <a:p>
            <a:pPr indent="-342900" lvl="0" marL="457200" rtl="0" algn="l">
              <a:spcBef>
                <a:spcPts val="0"/>
              </a:spcBef>
              <a:spcAft>
                <a:spcPts val="0"/>
              </a:spcAft>
              <a:buSzPts val="1800"/>
              <a:buChar char="●"/>
            </a:pPr>
            <a:r>
              <a:rPr lang="en"/>
              <a:t>(only) effective for models requiring large number of iterative steps</a:t>
            </a:r>
            <a:endParaRPr/>
          </a:p>
          <a:p>
            <a:pPr indent="-342900" lvl="0" marL="457200" rtl="0" algn="l">
              <a:spcBef>
                <a:spcPts val="0"/>
              </a:spcBef>
              <a:spcAft>
                <a:spcPts val="0"/>
              </a:spcAft>
              <a:buSzPts val="1800"/>
              <a:buChar char="●"/>
            </a:pPr>
            <a:r>
              <a:rPr b="1" lang="en"/>
              <a:t>image diversity</a:t>
            </a:r>
            <a:r>
              <a:rPr lang="en"/>
              <a:t> depends on text prompt diversity</a:t>
            </a:r>
            <a:endParaRPr/>
          </a:p>
          <a:p>
            <a:pPr indent="-317500" lvl="1" marL="914400" rtl="0" algn="l">
              <a:spcBef>
                <a:spcPts val="0"/>
              </a:spcBef>
              <a:spcAft>
                <a:spcPts val="0"/>
              </a:spcAft>
              <a:buSzPts val="1400"/>
              <a:buChar char="○"/>
            </a:pPr>
            <a:r>
              <a:rPr lang="en"/>
              <a:t>change </a:t>
            </a:r>
            <a:r>
              <a:rPr lang="en">
                <a:latin typeface="Courier New"/>
                <a:ea typeface="Courier New"/>
                <a:cs typeface="Courier New"/>
                <a:sym typeface="Courier New"/>
              </a:rPr>
              <a:t>seed</a:t>
            </a:r>
            <a:r>
              <a:rPr lang="en"/>
              <a:t> of denoising process after retrieval (effective for </a:t>
            </a:r>
            <a:r>
              <a:rPr lang="en"/>
              <a:t>𝐾</a:t>
            </a:r>
            <a:r>
              <a:rPr lang="en"/>
              <a:t> &lt; 35)</a:t>
            </a:r>
            <a:endParaRPr/>
          </a:p>
          <a:p>
            <a:pPr indent="-317500" lvl="1" marL="914400" rtl="0" algn="l">
              <a:spcBef>
                <a:spcPts val="0"/>
              </a:spcBef>
              <a:spcAft>
                <a:spcPts val="0"/>
              </a:spcAft>
              <a:buSzPts val="1400"/>
              <a:buChar char="○"/>
            </a:pPr>
            <a:r>
              <a:rPr lang="en"/>
              <a:t>for higher 𝐾 (where </a:t>
            </a:r>
            <a:r>
              <a:rPr lang="en">
                <a:latin typeface="Courier New"/>
                <a:ea typeface="Courier New"/>
                <a:cs typeface="Courier New"/>
                <a:sym typeface="Courier New"/>
              </a:rPr>
              <a:t>seed</a:t>
            </a:r>
            <a:r>
              <a:rPr lang="en"/>
              <a:t> change ineffective), fall back to VANILLA for some prompts</a:t>
            </a:r>
            <a:endParaRPr/>
          </a:p>
          <a:p>
            <a:pPr indent="-317500" lvl="1" marL="914400" rtl="0" algn="l">
              <a:spcBef>
                <a:spcPts val="0"/>
              </a:spcBef>
              <a:spcAft>
                <a:spcPts val="0"/>
              </a:spcAft>
              <a:buSzPts val="1400"/>
              <a:buChar char="○"/>
            </a:pPr>
            <a:r>
              <a:rPr lang="en"/>
              <a:t>metric for image </a:t>
            </a:r>
            <a:r>
              <a:rPr lang="en"/>
              <a:t>diversity</a:t>
            </a:r>
            <a:r>
              <a:rPr lang="en"/>
              <a:t>?</a:t>
            </a:r>
            <a:endParaRPr/>
          </a:p>
          <a:p>
            <a:pPr indent="-342900" lvl="0" marL="457200" rtl="0" algn="l">
              <a:spcBef>
                <a:spcPts val="0"/>
              </a:spcBef>
              <a:spcAft>
                <a:spcPts val="0"/>
              </a:spcAft>
              <a:buSzPts val="1800"/>
              <a:buChar char="●"/>
            </a:pPr>
            <a:r>
              <a:rPr lang="en"/>
              <a:t>compute savings sensitive to abrupt changes in prompt characteristics</a:t>
            </a:r>
            <a:endParaRPr/>
          </a:p>
          <a:p>
            <a:pPr indent="-317500" lvl="1" marL="914400" rtl="0" algn="l">
              <a:spcBef>
                <a:spcPts val="0"/>
              </a:spcBef>
              <a:spcAft>
                <a:spcPts val="0"/>
              </a:spcAft>
              <a:buSzPts val="1400"/>
              <a:buChar char="○"/>
            </a:pPr>
            <a:r>
              <a:rPr lang="en"/>
              <a:t>cached prompt hits less similar =&gt; lower 𝐾, or </a:t>
            </a:r>
            <a:r>
              <a:rPr lang="en">
                <a:latin typeface="Courier New"/>
                <a:ea typeface="Courier New"/>
                <a:cs typeface="Courier New"/>
                <a:sym typeface="Courier New"/>
              </a:rPr>
              <a:t>match-predictor</a:t>
            </a:r>
            <a:r>
              <a:rPr lang="en"/>
              <a:t> predicts miss</a:t>
            </a:r>
            <a:endParaRPr/>
          </a:p>
          <a:p>
            <a:pPr indent="-342900" lvl="0" marL="457200" rtl="0" algn="l">
              <a:spcBef>
                <a:spcPts val="0"/>
              </a:spcBef>
              <a:spcAft>
                <a:spcPts val="0"/>
              </a:spcAft>
              <a:buSzPts val="1800"/>
              <a:buChar char="●"/>
            </a:pPr>
            <a:r>
              <a:rPr lang="en"/>
              <a:t>complementary to many </a:t>
            </a:r>
            <a:r>
              <a:rPr lang="en"/>
              <a:t>ML optimizations</a:t>
            </a:r>
            <a:endParaRPr/>
          </a:p>
          <a:p>
            <a:pPr indent="-342900" lvl="0" marL="457200" rtl="0" algn="l">
              <a:spcBef>
                <a:spcPts val="0"/>
              </a:spcBef>
              <a:spcAft>
                <a:spcPts val="0"/>
              </a:spcAft>
              <a:buSzPts val="1800"/>
              <a:buChar char="●"/>
            </a:pPr>
            <a:r>
              <a:rPr lang="en"/>
              <a:t>more sophisticated cache management strategies for higher hit rate</a:t>
            </a:r>
            <a:endParaRPr/>
          </a:p>
        </p:txBody>
      </p:sp>
      <p:sp>
        <p:nvSpPr>
          <p:cNvPr id="978" name="Google Shape;97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8"/>
          <p:cNvSpPr/>
          <p:nvPr/>
        </p:nvSpPr>
        <p:spPr>
          <a:xfrm>
            <a:off x="6493725" y="2031025"/>
            <a:ext cx="2505000" cy="2130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1" name="Google Shape;191;p18"/>
          <p:cNvSpPr/>
          <p:nvPr/>
        </p:nvSpPr>
        <p:spPr>
          <a:xfrm>
            <a:off x="1403925" y="2031025"/>
            <a:ext cx="3941700" cy="258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2" name="Google Shape;1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Serving a generative language model</a:t>
            </a:r>
            <a:endParaRPr/>
          </a:p>
        </p:txBody>
      </p:sp>
      <p:sp>
        <p:nvSpPr>
          <p:cNvPr id="193" name="Google Shape;193;p18"/>
          <p:cNvSpPr txBox="1"/>
          <p:nvPr/>
        </p:nvSpPr>
        <p:spPr>
          <a:xfrm>
            <a:off x="2299450"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Inference Server</a:t>
            </a:r>
            <a:endParaRPr sz="1800">
              <a:solidFill>
                <a:schemeClr val="dk2"/>
              </a:solidFill>
              <a:latin typeface="Proxima Nova"/>
              <a:ea typeface="Proxima Nova"/>
              <a:cs typeface="Proxima Nova"/>
              <a:sym typeface="Proxima Nova"/>
            </a:endParaRPr>
          </a:p>
        </p:txBody>
      </p:sp>
      <p:cxnSp>
        <p:nvCxnSpPr>
          <p:cNvPr id="194" name="Google Shape;194;p18"/>
          <p:cNvCxnSpPr/>
          <p:nvPr/>
        </p:nvCxnSpPr>
        <p:spPr>
          <a:xfrm flipH="1">
            <a:off x="240550" y="3615425"/>
            <a:ext cx="1163400" cy="7800"/>
          </a:xfrm>
          <a:prstGeom prst="straightConnector1">
            <a:avLst/>
          </a:prstGeom>
          <a:noFill/>
          <a:ln cap="flat" cmpd="sng" w="28575">
            <a:solidFill>
              <a:schemeClr val="dk2"/>
            </a:solidFill>
            <a:prstDash val="solid"/>
            <a:round/>
            <a:headEnd len="med" w="med" type="none"/>
            <a:tailEnd len="med" w="med" type="triangle"/>
          </a:ln>
        </p:spPr>
      </p:cxnSp>
      <p:cxnSp>
        <p:nvCxnSpPr>
          <p:cNvPr id="195" name="Google Shape;195;p18"/>
          <p:cNvCxnSpPr/>
          <p:nvPr/>
        </p:nvCxnSpPr>
        <p:spPr>
          <a:xfrm flipH="1">
            <a:off x="255850" y="2543175"/>
            <a:ext cx="1148100" cy="8400"/>
          </a:xfrm>
          <a:prstGeom prst="straightConnector1">
            <a:avLst/>
          </a:prstGeom>
          <a:noFill/>
          <a:ln cap="flat" cmpd="sng" w="28575">
            <a:solidFill>
              <a:schemeClr val="dk2"/>
            </a:solidFill>
            <a:prstDash val="solid"/>
            <a:round/>
            <a:headEnd len="med" w="med" type="triangle"/>
            <a:tailEnd len="med" w="med" type="none"/>
          </a:ln>
        </p:spPr>
      </p:cxnSp>
      <p:sp>
        <p:nvSpPr>
          <p:cNvPr id="196" name="Google Shape;196;p18"/>
          <p:cNvSpPr txBox="1"/>
          <p:nvPr/>
        </p:nvSpPr>
        <p:spPr>
          <a:xfrm>
            <a:off x="145275" y="2099225"/>
            <a:ext cx="1056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requests</a:t>
            </a:r>
            <a:endParaRPr sz="1800">
              <a:solidFill>
                <a:schemeClr val="dk2"/>
              </a:solidFill>
              <a:latin typeface="Proxima Nova"/>
              <a:ea typeface="Proxima Nova"/>
              <a:cs typeface="Proxima Nova"/>
              <a:sym typeface="Proxima Nova"/>
            </a:endParaRPr>
          </a:p>
        </p:txBody>
      </p:sp>
      <p:sp>
        <p:nvSpPr>
          <p:cNvPr id="197" name="Google Shape;197;p18"/>
          <p:cNvSpPr txBox="1"/>
          <p:nvPr/>
        </p:nvSpPr>
        <p:spPr>
          <a:xfrm>
            <a:off x="145275" y="3124175"/>
            <a:ext cx="1232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responses</a:t>
            </a:r>
            <a:endParaRPr sz="1800">
              <a:solidFill>
                <a:schemeClr val="dk2"/>
              </a:solidFill>
              <a:latin typeface="Proxima Nova"/>
              <a:ea typeface="Proxima Nova"/>
              <a:cs typeface="Proxima Nova"/>
              <a:sym typeface="Proxima Nova"/>
            </a:endParaRPr>
          </a:p>
        </p:txBody>
      </p:sp>
      <p:sp>
        <p:nvSpPr>
          <p:cNvPr id="198" name="Google Shape;198;p18"/>
          <p:cNvSpPr txBox="1"/>
          <p:nvPr/>
        </p:nvSpPr>
        <p:spPr>
          <a:xfrm>
            <a:off x="2567350" y="2298250"/>
            <a:ext cx="1446600" cy="390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Scheduler</a:t>
            </a:r>
            <a:endParaRPr sz="1600">
              <a:solidFill>
                <a:schemeClr val="dk2"/>
              </a:solidFill>
              <a:latin typeface="Proxima Nova"/>
              <a:ea typeface="Proxima Nova"/>
              <a:cs typeface="Proxima Nova"/>
              <a:sym typeface="Proxima Nova"/>
            </a:endParaRPr>
          </a:p>
        </p:txBody>
      </p:sp>
      <p:cxnSp>
        <p:nvCxnSpPr>
          <p:cNvPr id="199" name="Google Shape;199;p18"/>
          <p:cNvCxnSpPr/>
          <p:nvPr/>
        </p:nvCxnSpPr>
        <p:spPr>
          <a:xfrm flipH="1" rot="10800000">
            <a:off x="1587613" y="3316750"/>
            <a:ext cx="3566700" cy="7800"/>
          </a:xfrm>
          <a:prstGeom prst="straightConnector1">
            <a:avLst/>
          </a:prstGeom>
          <a:noFill/>
          <a:ln cap="flat" cmpd="sng" w="19050">
            <a:solidFill>
              <a:schemeClr val="dk2"/>
            </a:solidFill>
            <a:prstDash val="solid"/>
            <a:round/>
            <a:headEnd len="med" w="med" type="none"/>
            <a:tailEnd len="med" w="med" type="none"/>
          </a:ln>
        </p:spPr>
      </p:cxnSp>
      <p:cxnSp>
        <p:nvCxnSpPr>
          <p:cNvPr id="200" name="Google Shape;200;p18"/>
          <p:cNvCxnSpPr/>
          <p:nvPr/>
        </p:nvCxnSpPr>
        <p:spPr>
          <a:xfrm flipH="1" rot="10800000">
            <a:off x="1591413" y="3914100"/>
            <a:ext cx="3566700" cy="7800"/>
          </a:xfrm>
          <a:prstGeom prst="straightConnector1">
            <a:avLst/>
          </a:prstGeom>
          <a:noFill/>
          <a:ln cap="flat" cmpd="sng" w="19050">
            <a:solidFill>
              <a:schemeClr val="dk2"/>
            </a:solidFill>
            <a:prstDash val="solid"/>
            <a:round/>
            <a:headEnd len="med" w="med" type="none"/>
            <a:tailEnd len="med" w="med" type="none"/>
          </a:ln>
        </p:spPr>
      </p:cxnSp>
      <p:sp>
        <p:nvSpPr>
          <p:cNvPr id="201" name="Google Shape;201;p18"/>
          <p:cNvSpPr txBox="1"/>
          <p:nvPr/>
        </p:nvSpPr>
        <p:spPr>
          <a:xfrm>
            <a:off x="2299438" y="3868175"/>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Request Queue</a:t>
            </a:r>
            <a:endParaRPr sz="1600">
              <a:solidFill>
                <a:schemeClr val="dk2"/>
              </a:solidFill>
              <a:latin typeface="Proxima Nova"/>
              <a:ea typeface="Proxima Nova"/>
              <a:cs typeface="Proxima Nova"/>
              <a:sym typeface="Proxima Nova"/>
            </a:endParaRPr>
          </a:p>
        </p:txBody>
      </p:sp>
      <p:cxnSp>
        <p:nvCxnSpPr>
          <p:cNvPr id="202" name="Google Shape;202;p18"/>
          <p:cNvCxnSpPr/>
          <p:nvPr/>
        </p:nvCxnSpPr>
        <p:spPr>
          <a:xfrm flipH="1">
            <a:off x="5345625" y="2543175"/>
            <a:ext cx="1148100" cy="8400"/>
          </a:xfrm>
          <a:prstGeom prst="straightConnector1">
            <a:avLst/>
          </a:prstGeom>
          <a:noFill/>
          <a:ln cap="flat" cmpd="sng" w="28575">
            <a:solidFill>
              <a:schemeClr val="dk2"/>
            </a:solidFill>
            <a:prstDash val="solid"/>
            <a:round/>
            <a:headEnd len="med" w="med" type="triangle"/>
            <a:tailEnd len="med" w="med" type="none"/>
          </a:ln>
        </p:spPr>
      </p:cxnSp>
      <p:cxnSp>
        <p:nvCxnSpPr>
          <p:cNvPr id="203" name="Google Shape;203;p18"/>
          <p:cNvCxnSpPr/>
          <p:nvPr/>
        </p:nvCxnSpPr>
        <p:spPr>
          <a:xfrm flipH="1">
            <a:off x="5337975" y="3615425"/>
            <a:ext cx="1163400" cy="7800"/>
          </a:xfrm>
          <a:prstGeom prst="straightConnector1">
            <a:avLst/>
          </a:prstGeom>
          <a:noFill/>
          <a:ln cap="flat" cmpd="sng" w="28575">
            <a:solidFill>
              <a:schemeClr val="dk2"/>
            </a:solidFill>
            <a:prstDash val="solid"/>
            <a:round/>
            <a:headEnd len="med" w="med" type="none"/>
            <a:tailEnd len="med" w="med" type="triangle"/>
          </a:ln>
        </p:spPr>
      </p:cxnSp>
      <p:sp>
        <p:nvSpPr>
          <p:cNvPr id="204" name="Google Shape;204;p18"/>
          <p:cNvSpPr txBox="1"/>
          <p:nvPr/>
        </p:nvSpPr>
        <p:spPr>
          <a:xfrm>
            <a:off x="7884650" y="2062838"/>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grpSp>
        <p:nvGrpSpPr>
          <p:cNvPr id="205" name="Google Shape;205;p18"/>
          <p:cNvGrpSpPr/>
          <p:nvPr/>
        </p:nvGrpSpPr>
        <p:grpSpPr>
          <a:xfrm>
            <a:off x="7825400" y="3426675"/>
            <a:ext cx="964500" cy="390300"/>
            <a:chOff x="7601725" y="3382025"/>
            <a:chExt cx="964500" cy="390300"/>
          </a:xfrm>
        </p:grpSpPr>
        <p:sp>
          <p:nvSpPr>
            <p:cNvPr id="206" name="Google Shape;206;p18"/>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07" name="Google Shape;207;p18"/>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1</a:t>
              </a:r>
              <a:endParaRPr>
                <a:solidFill>
                  <a:schemeClr val="dk2"/>
                </a:solidFill>
                <a:latin typeface="Proxima Nova"/>
                <a:ea typeface="Proxima Nova"/>
                <a:cs typeface="Proxima Nova"/>
                <a:sym typeface="Proxima Nova"/>
              </a:endParaRPr>
            </a:p>
          </p:txBody>
        </p:sp>
      </p:grpSp>
      <p:grpSp>
        <p:nvGrpSpPr>
          <p:cNvPr id="208" name="Google Shape;208;p18"/>
          <p:cNvGrpSpPr/>
          <p:nvPr/>
        </p:nvGrpSpPr>
        <p:grpSpPr>
          <a:xfrm>
            <a:off x="7825400" y="2907000"/>
            <a:ext cx="964500" cy="390300"/>
            <a:chOff x="7601725" y="3382025"/>
            <a:chExt cx="964500" cy="390300"/>
          </a:xfrm>
        </p:grpSpPr>
        <p:sp>
          <p:nvSpPr>
            <p:cNvPr id="209" name="Google Shape;209;p18"/>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0" name="Google Shape;210;p18"/>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2</a:t>
              </a:r>
              <a:endParaRPr>
                <a:solidFill>
                  <a:schemeClr val="dk2"/>
                </a:solidFill>
                <a:latin typeface="Proxima Nova"/>
                <a:ea typeface="Proxima Nova"/>
                <a:cs typeface="Proxima Nova"/>
                <a:sym typeface="Proxima Nova"/>
              </a:endParaRPr>
            </a:p>
          </p:txBody>
        </p:sp>
      </p:grpSp>
      <p:grpSp>
        <p:nvGrpSpPr>
          <p:cNvPr id="211" name="Google Shape;211;p18"/>
          <p:cNvGrpSpPr/>
          <p:nvPr/>
        </p:nvGrpSpPr>
        <p:grpSpPr>
          <a:xfrm>
            <a:off x="7825400" y="2387325"/>
            <a:ext cx="964500" cy="390300"/>
            <a:chOff x="7601725" y="3382025"/>
            <a:chExt cx="964500" cy="390300"/>
          </a:xfrm>
        </p:grpSpPr>
        <p:sp>
          <p:nvSpPr>
            <p:cNvPr id="212" name="Google Shape;212;p18"/>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3" name="Google Shape;213;p18"/>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3</a:t>
              </a:r>
              <a:endParaRPr>
                <a:solidFill>
                  <a:schemeClr val="dk2"/>
                </a:solidFill>
                <a:latin typeface="Proxima Nova"/>
                <a:ea typeface="Proxima Nova"/>
                <a:cs typeface="Proxima Nova"/>
                <a:sym typeface="Proxima Nova"/>
              </a:endParaRPr>
            </a:p>
          </p:txBody>
        </p:sp>
      </p:grpSp>
      <p:cxnSp>
        <p:nvCxnSpPr>
          <p:cNvPr id="214" name="Google Shape;214;p18"/>
          <p:cNvCxnSpPr>
            <a:stCxn id="207" idx="0"/>
            <a:endCxn id="210" idx="2"/>
          </p:cNvCxnSpPr>
          <p:nvPr/>
        </p:nvCxnSpPr>
        <p:spPr>
          <a:xfrm rot="10800000">
            <a:off x="8307650" y="3297375"/>
            <a:ext cx="0" cy="129300"/>
          </a:xfrm>
          <a:prstGeom prst="straightConnector1">
            <a:avLst/>
          </a:prstGeom>
          <a:noFill/>
          <a:ln cap="flat" cmpd="sng" w="9525">
            <a:solidFill>
              <a:schemeClr val="accent1"/>
            </a:solidFill>
            <a:prstDash val="solid"/>
            <a:round/>
            <a:headEnd len="med" w="med" type="none"/>
            <a:tailEnd len="med" w="med" type="triangle"/>
          </a:ln>
        </p:spPr>
      </p:cxnSp>
      <p:cxnSp>
        <p:nvCxnSpPr>
          <p:cNvPr id="215" name="Google Shape;215;p18"/>
          <p:cNvCxnSpPr>
            <a:stCxn id="210" idx="0"/>
            <a:endCxn id="213" idx="2"/>
          </p:cNvCxnSpPr>
          <p:nvPr/>
        </p:nvCxnSpPr>
        <p:spPr>
          <a:xfrm rot="10800000">
            <a:off x="8307650" y="2777700"/>
            <a:ext cx="0" cy="129300"/>
          </a:xfrm>
          <a:prstGeom prst="straightConnector1">
            <a:avLst/>
          </a:prstGeom>
          <a:noFill/>
          <a:ln cap="flat" cmpd="sng" w="9525">
            <a:solidFill>
              <a:schemeClr val="accent1"/>
            </a:solidFill>
            <a:prstDash val="solid"/>
            <a:round/>
            <a:headEnd len="med" w="med" type="none"/>
            <a:tailEnd len="med" w="med" type="triangle"/>
          </a:ln>
        </p:spPr>
      </p:cxnSp>
      <p:grpSp>
        <p:nvGrpSpPr>
          <p:cNvPr id="216" name="Google Shape;216;p18"/>
          <p:cNvGrpSpPr/>
          <p:nvPr/>
        </p:nvGrpSpPr>
        <p:grpSpPr>
          <a:xfrm>
            <a:off x="6635238" y="3426675"/>
            <a:ext cx="1056300" cy="390300"/>
            <a:chOff x="2258686" y="3416500"/>
            <a:chExt cx="1056300" cy="390300"/>
          </a:xfrm>
        </p:grpSpPr>
        <p:sp>
          <p:nvSpPr>
            <p:cNvPr id="217" name="Google Shape;217;p18"/>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8" name="Google Shape;218;p18"/>
            <p:cNvSpPr txBox="1"/>
            <p:nvPr/>
          </p:nvSpPr>
          <p:spPr>
            <a:xfrm>
              <a:off x="2323576" y="3416500"/>
              <a:ext cx="926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x₂: </a:t>
              </a:r>
              <a:r>
                <a:rPr i="1" lang="en">
                  <a:solidFill>
                    <a:schemeClr val="dk2"/>
                  </a:solidFill>
                  <a:latin typeface="Proxima Nova"/>
                  <a:ea typeface="Proxima Nova"/>
                  <a:cs typeface="Proxima Nova"/>
                  <a:sym typeface="Proxima Nova"/>
                </a:rPr>
                <a:t>I love</a:t>
              </a:r>
              <a:endParaRPr i="1">
                <a:solidFill>
                  <a:schemeClr val="dk2"/>
                </a:solidFill>
                <a:latin typeface="Proxima Nova"/>
                <a:ea typeface="Proxima Nova"/>
                <a:cs typeface="Proxima Nova"/>
                <a:sym typeface="Proxima Nova"/>
              </a:endParaRPr>
            </a:p>
          </p:txBody>
        </p:sp>
      </p:grpSp>
      <p:grpSp>
        <p:nvGrpSpPr>
          <p:cNvPr id="219" name="Google Shape;219;p18"/>
          <p:cNvGrpSpPr/>
          <p:nvPr/>
        </p:nvGrpSpPr>
        <p:grpSpPr>
          <a:xfrm>
            <a:off x="6635250" y="2980250"/>
            <a:ext cx="1056300" cy="390300"/>
            <a:chOff x="3576775" y="3424175"/>
            <a:chExt cx="1056300" cy="390300"/>
          </a:xfrm>
        </p:grpSpPr>
        <p:sp>
          <p:nvSpPr>
            <p:cNvPr id="220" name="Google Shape;220;p18"/>
            <p:cNvSpPr/>
            <p:nvPr/>
          </p:nvSpPr>
          <p:spPr>
            <a:xfrm>
              <a:off x="3576775" y="3427925"/>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1" name="Google Shape;221;p18"/>
            <p:cNvSpPr txBox="1"/>
            <p:nvPr/>
          </p:nvSpPr>
          <p:spPr>
            <a:xfrm>
              <a:off x="3641672" y="3424175"/>
              <a:ext cx="9267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xₗ: </a:t>
              </a:r>
              <a:r>
                <a:rPr i="1" lang="en">
                  <a:solidFill>
                    <a:schemeClr val="dk2"/>
                  </a:solidFill>
                  <a:latin typeface="Proxima Nova"/>
                  <a:ea typeface="Proxima Nova"/>
                  <a:cs typeface="Proxima Nova"/>
                  <a:sym typeface="Proxima Nova"/>
                </a:rPr>
                <a:t>I think</a:t>
              </a:r>
              <a:endParaRPr i="1">
                <a:solidFill>
                  <a:schemeClr val="dk2"/>
                </a:solidFill>
                <a:latin typeface="Proxima Nova"/>
                <a:ea typeface="Proxima Nova"/>
                <a:cs typeface="Proxima Nova"/>
                <a:sym typeface="Proxima Nova"/>
              </a:endParaRPr>
            </a:p>
          </p:txBody>
        </p:sp>
      </p:grpSp>
      <p:sp>
        <p:nvSpPr>
          <p:cNvPr id="222" name="Google Shape;222;p18"/>
          <p:cNvSpPr txBox="1"/>
          <p:nvPr/>
        </p:nvSpPr>
        <p:spPr>
          <a:xfrm>
            <a:off x="1499475" y="1654325"/>
            <a:ext cx="37506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Triton Inference Server, TenserFlow Serving, TorchServe)</a:t>
            </a:r>
            <a:endParaRPr sz="1000">
              <a:solidFill>
                <a:schemeClr val="dk2"/>
              </a:solidFill>
              <a:latin typeface="Proxima Nova"/>
              <a:ea typeface="Proxima Nova"/>
              <a:cs typeface="Proxima Nova"/>
              <a:sym typeface="Proxima Nova"/>
            </a:endParaRPr>
          </a:p>
        </p:txBody>
      </p:sp>
      <p:sp>
        <p:nvSpPr>
          <p:cNvPr id="223" name="Google Shape;223;p18"/>
          <p:cNvSpPr txBox="1"/>
          <p:nvPr/>
        </p:nvSpPr>
        <p:spPr>
          <a:xfrm>
            <a:off x="6755025"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Execution Engine</a:t>
            </a:r>
            <a:endParaRPr sz="1800">
              <a:solidFill>
                <a:schemeClr val="dk2"/>
              </a:solidFill>
              <a:latin typeface="Proxima Nova"/>
              <a:ea typeface="Proxima Nova"/>
              <a:cs typeface="Proxima Nova"/>
              <a:sym typeface="Proxima Nova"/>
            </a:endParaRPr>
          </a:p>
        </p:txBody>
      </p:sp>
      <p:sp>
        <p:nvSpPr>
          <p:cNvPr id="224" name="Google Shape;224;p18"/>
          <p:cNvSpPr txBox="1"/>
          <p:nvPr/>
        </p:nvSpPr>
        <p:spPr>
          <a:xfrm>
            <a:off x="6312825" y="1654325"/>
            <a:ext cx="28668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Megatron-LM, TensorFlow, PyTorch)</a:t>
            </a:r>
            <a:endParaRPr sz="1000">
              <a:solidFill>
                <a:schemeClr val="dk2"/>
              </a:solidFill>
              <a:latin typeface="Proxima Nova"/>
              <a:ea typeface="Proxima Nova"/>
              <a:cs typeface="Proxima Nova"/>
              <a:sym typeface="Proxima Nova"/>
            </a:endParaRPr>
          </a:p>
        </p:txBody>
      </p:sp>
      <p:pic>
        <p:nvPicPr>
          <p:cNvPr id="225" name="Google Shape;225;p18"/>
          <p:cNvPicPr preferRelativeResize="0"/>
          <p:nvPr/>
        </p:nvPicPr>
        <p:blipFill>
          <a:blip r:embed="rId3">
            <a:alphaModFix/>
          </a:blip>
          <a:stretch>
            <a:fillRect/>
          </a:stretch>
        </p:blipFill>
        <p:spPr>
          <a:xfrm>
            <a:off x="6835700" y="2190175"/>
            <a:ext cx="647700" cy="714375"/>
          </a:xfrm>
          <a:prstGeom prst="rect">
            <a:avLst/>
          </a:prstGeom>
          <a:noFill/>
          <a:ln>
            <a:noFill/>
          </a:ln>
        </p:spPr>
      </p:pic>
      <p:sp>
        <p:nvSpPr>
          <p:cNvPr id="226" name="Google Shape;226;p18"/>
          <p:cNvSpPr txBox="1"/>
          <p:nvPr/>
        </p:nvSpPr>
        <p:spPr>
          <a:xfrm>
            <a:off x="1386375" y="4680675"/>
            <a:ext cx="39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*max batch size = 3</a:t>
            </a:r>
            <a:endParaRPr>
              <a:solidFill>
                <a:schemeClr val="dk2"/>
              </a:solidFill>
              <a:latin typeface="Proxima Nova"/>
              <a:ea typeface="Proxima Nova"/>
              <a:cs typeface="Proxima Nova"/>
              <a:sym typeface="Proxima Nova"/>
            </a:endParaRPr>
          </a:p>
        </p:txBody>
      </p:sp>
      <p:sp>
        <p:nvSpPr>
          <p:cNvPr id="227" name="Google Shape;22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984" name="Google Shape;98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9"/>
          <p:cNvSpPr/>
          <p:nvPr/>
        </p:nvSpPr>
        <p:spPr>
          <a:xfrm>
            <a:off x="6493725" y="2031025"/>
            <a:ext cx="2505000" cy="21300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33" name="Google Shape;233;p19"/>
          <p:cNvSpPr/>
          <p:nvPr/>
        </p:nvSpPr>
        <p:spPr>
          <a:xfrm>
            <a:off x="1403925" y="2031025"/>
            <a:ext cx="3941700" cy="25869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34" name="Google Shape;23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Serving a generative language model</a:t>
            </a:r>
            <a:endParaRPr/>
          </a:p>
        </p:txBody>
      </p:sp>
      <p:sp>
        <p:nvSpPr>
          <p:cNvPr id="235" name="Google Shape;235;p19"/>
          <p:cNvSpPr txBox="1"/>
          <p:nvPr/>
        </p:nvSpPr>
        <p:spPr>
          <a:xfrm>
            <a:off x="2299450"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Inference Server</a:t>
            </a:r>
            <a:endParaRPr sz="1800">
              <a:solidFill>
                <a:schemeClr val="dk2"/>
              </a:solidFill>
              <a:latin typeface="Proxima Nova"/>
              <a:ea typeface="Proxima Nova"/>
              <a:cs typeface="Proxima Nova"/>
              <a:sym typeface="Proxima Nova"/>
            </a:endParaRPr>
          </a:p>
        </p:txBody>
      </p:sp>
      <p:cxnSp>
        <p:nvCxnSpPr>
          <p:cNvPr id="236" name="Google Shape;236;p19"/>
          <p:cNvCxnSpPr/>
          <p:nvPr/>
        </p:nvCxnSpPr>
        <p:spPr>
          <a:xfrm flipH="1">
            <a:off x="240550" y="3615425"/>
            <a:ext cx="1163400" cy="780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p19"/>
          <p:cNvCxnSpPr/>
          <p:nvPr/>
        </p:nvCxnSpPr>
        <p:spPr>
          <a:xfrm flipH="1">
            <a:off x="255850" y="2543175"/>
            <a:ext cx="1148100" cy="8400"/>
          </a:xfrm>
          <a:prstGeom prst="straightConnector1">
            <a:avLst/>
          </a:prstGeom>
          <a:noFill/>
          <a:ln cap="flat" cmpd="sng" w="28575">
            <a:solidFill>
              <a:schemeClr val="dk2"/>
            </a:solidFill>
            <a:prstDash val="solid"/>
            <a:round/>
            <a:headEnd len="med" w="med" type="triangle"/>
            <a:tailEnd len="med" w="med" type="none"/>
          </a:ln>
        </p:spPr>
      </p:cxnSp>
      <p:sp>
        <p:nvSpPr>
          <p:cNvPr id="238" name="Google Shape;238;p19"/>
          <p:cNvSpPr txBox="1"/>
          <p:nvPr/>
        </p:nvSpPr>
        <p:spPr>
          <a:xfrm>
            <a:off x="145275" y="2099225"/>
            <a:ext cx="10563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requests</a:t>
            </a:r>
            <a:endParaRPr sz="1800">
              <a:solidFill>
                <a:schemeClr val="dk2"/>
              </a:solidFill>
              <a:latin typeface="Proxima Nova"/>
              <a:ea typeface="Proxima Nova"/>
              <a:cs typeface="Proxima Nova"/>
              <a:sym typeface="Proxima Nova"/>
            </a:endParaRPr>
          </a:p>
        </p:txBody>
      </p:sp>
      <p:sp>
        <p:nvSpPr>
          <p:cNvPr id="239" name="Google Shape;239;p19"/>
          <p:cNvSpPr txBox="1"/>
          <p:nvPr/>
        </p:nvSpPr>
        <p:spPr>
          <a:xfrm>
            <a:off x="145275" y="3124175"/>
            <a:ext cx="1232100" cy="39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roxima Nova"/>
                <a:ea typeface="Proxima Nova"/>
                <a:cs typeface="Proxima Nova"/>
                <a:sym typeface="Proxima Nova"/>
              </a:rPr>
              <a:t>responses</a:t>
            </a:r>
            <a:endParaRPr sz="1800">
              <a:solidFill>
                <a:schemeClr val="dk2"/>
              </a:solidFill>
              <a:latin typeface="Proxima Nova"/>
              <a:ea typeface="Proxima Nova"/>
              <a:cs typeface="Proxima Nova"/>
              <a:sym typeface="Proxima Nova"/>
            </a:endParaRPr>
          </a:p>
        </p:txBody>
      </p:sp>
      <p:sp>
        <p:nvSpPr>
          <p:cNvPr id="240" name="Google Shape;240;p19"/>
          <p:cNvSpPr txBox="1"/>
          <p:nvPr/>
        </p:nvSpPr>
        <p:spPr>
          <a:xfrm>
            <a:off x="2567350" y="2298250"/>
            <a:ext cx="1446600" cy="390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Scheduler</a:t>
            </a:r>
            <a:endParaRPr sz="1600">
              <a:solidFill>
                <a:schemeClr val="dk2"/>
              </a:solidFill>
              <a:latin typeface="Proxima Nova"/>
              <a:ea typeface="Proxima Nova"/>
              <a:cs typeface="Proxima Nova"/>
              <a:sym typeface="Proxima Nova"/>
            </a:endParaRPr>
          </a:p>
        </p:txBody>
      </p:sp>
      <p:cxnSp>
        <p:nvCxnSpPr>
          <p:cNvPr id="241" name="Google Shape;241;p19"/>
          <p:cNvCxnSpPr/>
          <p:nvPr/>
        </p:nvCxnSpPr>
        <p:spPr>
          <a:xfrm flipH="1" rot="10800000">
            <a:off x="1587613" y="3316750"/>
            <a:ext cx="3566700" cy="7800"/>
          </a:xfrm>
          <a:prstGeom prst="straightConnector1">
            <a:avLst/>
          </a:prstGeom>
          <a:noFill/>
          <a:ln cap="flat" cmpd="sng" w="19050">
            <a:solidFill>
              <a:schemeClr val="dk2"/>
            </a:solidFill>
            <a:prstDash val="solid"/>
            <a:round/>
            <a:headEnd len="med" w="med" type="none"/>
            <a:tailEnd len="med" w="med" type="none"/>
          </a:ln>
        </p:spPr>
      </p:cxnSp>
      <p:cxnSp>
        <p:nvCxnSpPr>
          <p:cNvPr id="242" name="Google Shape;242;p19"/>
          <p:cNvCxnSpPr/>
          <p:nvPr/>
        </p:nvCxnSpPr>
        <p:spPr>
          <a:xfrm flipH="1" rot="10800000">
            <a:off x="1591413" y="3914100"/>
            <a:ext cx="3566700" cy="7800"/>
          </a:xfrm>
          <a:prstGeom prst="straightConnector1">
            <a:avLst/>
          </a:prstGeom>
          <a:noFill/>
          <a:ln cap="flat" cmpd="sng" w="19050">
            <a:solidFill>
              <a:schemeClr val="dk2"/>
            </a:solidFill>
            <a:prstDash val="solid"/>
            <a:round/>
            <a:headEnd len="med" w="med" type="none"/>
            <a:tailEnd len="med" w="med" type="none"/>
          </a:ln>
        </p:spPr>
      </p:cxnSp>
      <p:sp>
        <p:nvSpPr>
          <p:cNvPr id="243" name="Google Shape;243;p19"/>
          <p:cNvSpPr txBox="1"/>
          <p:nvPr/>
        </p:nvSpPr>
        <p:spPr>
          <a:xfrm>
            <a:off x="2299438" y="3868175"/>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latin typeface="Proxima Nova"/>
                <a:ea typeface="Proxima Nova"/>
                <a:cs typeface="Proxima Nova"/>
                <a:sym typeface="Proxima Nova"/>
              </a:rPr>
              <a:t>Request Queue</a:t>
            </a:r>
            <a:endParaRPr sz="1600">
              <a:solidFill>
                <a:schemeClr val="dk2"/>
              </a:solidFill>
              <a:latin typeface="Proxima Nova"/>
              <a:ea typeface="Proxima Nova"/>
              <a:cs typeface="Proxima Nova"/>
              <a:sym typeface="Proxima Nova"/>
            </a:endParaRPr>
          </a:p>
        </p:txBody>
      </p:sp>
      <p:cxnSp>
        <p:nvCxnSpPr>
          <p:cNvPr id="244" name="Google Shape;244;p19"/>
          <p:cNvCxnSpPr/>
          <p:nvPr/>
        </p:nvCxnSpPr>
        <p:spPr>
          <a:xfrm flipH="1">
            <a:off x="5345625" y="2543175"/>
            <a:ext cx="1148100" cy="8400"/>
          </a:xfrm>
          <a:prstGeom prst="straightConnector1">
            <a:avLst/>
          </a:prstGeom>
          <a:noFill/>
          <a:ln cap="flat" cmpd="sng" w="28575">
            <a:solidFill>
              <a:schemeClr val="dk2"/>
            </a:solidFill>
            <a:prstDash val="solid"/>
            <a:round/>
            <a:headEnd len="med" w="med" type="triangle"/>
            <a:tailEnd len="med" w="med" type="none"/>
          </a:ln>
        </p:spPr>
      </p:cxnSp>
      <p:cxnSp>
        <p:nvCxnSpPr>
          <p:cNvPr id="245" name="Google Shape;245;p19"/>
          <p:cNvCxnSpPr/>
          <p:nvPr/>
        </p:nvCxnSpPr>
        <p:spPr>
          <a:xfrm flipH="1">
            <a:off x="5337975" y="3615425"/>
            <a:ext cx="1163400" cy="7800"/>
          </a:xfrm>
          <a:prstGeom prst="straightConnector1">
            <a:avLst/>
          </a:prstGeom>
          <a:noFill/>
          <a:ln cap="flat" cmpd="sng" w="28575">
            <a:solidFill>
              <a:schemeClr val="dk2"/>
            </a:solidFill>
            <a:prstDash val="solid"/>
            <a:round/>
            <a:headEnd len="med" w="med" type="none"/>
            <a:tailEnd len="med" w="med" type="triangle"/>
          </a:ln>
        </p:spPr>
      </p:cxnSp>
      <p:sp>
        <p:nvSpPr>
          <p:cNvPr id="246" name="Google Shape;246;p19"/>
          <p:cNvSpPr txBox="1"/>
          <p:nvPr/>
        </p:nvSpPr>
        <p:spPr>
          <a:xfrm>
            <a:off x="7884650" y="2062838"/>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Model</a:t>
            </a:r>
            <a:endParaRPr>
              <a:solidFill>
                <a:schemeClr val="dk2"/>
              </a:solidFill>
              <a:latin typeface="Proxima Nova"/>
              <a:ea typeface="Proxima Nova"/>
              <a:cs typeface="Proxima Nova"/>
              <a:sym typeface="Proxima Nova"/>
            </a:endParaRPr>
          </a:p>
        </p:txBody>
      </p:sp>
      <p:grpSp>
        <p:nvGrpSpPr>
          <p:cNvPr id="247" name="Google Shape;247;p19"/>
          <p:cNvGrpSpPr/>
          <p:nvPr/>
        </p:nvGrpSpPr>
        <p:grpSpPr>
          <a:xfrm>
            <a:off x="7825400" y="3426675"/>
            <a:ext cx="964500" cy="390300"/>
            <a:chOff x="7601725" y="3382025"/>
            <a:chExt cx="964500" cy="390300"/>
          </a:xfrm>
        </p:grpSpPr>
        <p:sp>
          <p:nvSpPr>
            <p:cNvPr id="248" name="Google Shape;248;p1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49" name="Google Shape;249;p19"/>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1</a:t>
              </a:r>
              <a:endParaRPr>
                <a:solidFill>
                  <a:schemeClr val="dk2"/>
                </a:solidFill>
                <a:latin typeface="Proxima Nova"/>
                <a:ea typeface="Proxima Nova"/>
                <a:cs typeface="Proxima Nova"/>
                <a:sym typeface="Proxima Nova"/>
              </a:endParaRPr>
            </a:p>
          </p:txBody>
        </p:sp>
      </p:grpSp>
      <p:grpSp>
        <p:nvGrpSpPr>
          <p:cNvPr id="250" name="Google Shape;250;p19"/>
          <p:cNvGrpSpPr/>
          <p:nvPr/>
        </p:nvGrpSpPr>
        <p:grpSpPr>
          <a:xfrm>
            <a:off x="7825400" y="2907000"/>
            <a:ext cx="964500" cy="390300"/>
            <a:chOff x="7601725" y="3382025"/>
            <a:chExt cx="964500" cy="390300"/>
          </a:xfrm>
        </p:grpSpPr>
        <p:sp>
          <p:nvSpPr>
            <p:cNvPr id="251" name="Google Shape;251;p1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2" name="Google Shape;252;p19"/>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2</a:t>
              </a:r>
              <a:endParaRPr>
                <a:solidFill>
                  <a:schemeClr val="dk2"/>
                </a:solidFill>
                <a:latin typeface="Proxima Nova"/>
                <a:ea typeface="Proxima Nova"/>
                <a:cs typeface="Proxima Nova"/>
                <a:sym typeface="Proxima Nova"/>
              </a:endParaRPr>
            </a:p>
          </p:txBody>
        </p:sp>
      </p:grpSp>
      <p:grpSp>
        <p:nvGrpSpPr>
          <p:cNvPr id="253" name="Google Shape;253;p19"/>
          <p:cNvGrpSpPr/>
          <p:nvPr/>
        </p:nvGrpSpPr>
        <p:grpSpPr>
          <a:xfrm>
            <a:off x="7825400" y="2387325"/>
            <a:ext cx="964500" cy="390300"/>
            <a:chOff x="7601725" y="3382025"/>
            <a:chExt cx="964500" cy="390300"/>
          </a:xfrm>
        </p:grpSpPr>
        <p:sp>
          <p:nvSpPr>
            <p:cNvPr id="254" name="Google Shape;254;p19"/>
            <p:cNvSpPr/>
            <p:nvPr/>
          </p:nvSpPr>
          <p:spPr>
            <a:xfrm>
              <a:off x="7601725" y="3385775"/>
              <a:ext cx="964500" cy="382800"/>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55" name="Google Shape;255;p19"/>
            <p:cNvSpPr txBox="1"/>
            <p:nvPr/>
          </p:nvSpPr>
          <p:spPr>
            <a:xfrm>
              <a:off x="7660975" y="3382025"/>
              <a:ext cx="8460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Layer 3</a:t>
              </a:r>
              <a:endParaRPr>
                <a:solidFill>
                  <a:schemeClr val="dk2"/>
                </a:solidFill>
                <a:latin typeface="Proxima Nova"/>
                <a:ea typeface="Proxima Nova"/>
                <a:cs typeface="Proxima Nova"/>
                <a:sym typeface="Proxima Nova"/>
              </a:endParaRPr>
            </a:p>
          </p:txBody>
        </p:sp>
      </p:grpSp>
      <p:cxnSp>
        <p:nvCxnSpPr>
          <p:cNvPr id="256" name="Google Shape;256;p19"/>
          <p:cNvCxnSpPr>
            <a:stCxn id="249" idx="0"/>
            <a:endCxn id="252" idx="2"/>
          </p:cNvCxnSpPr>
          <p:nvPr/>
        </p:nvCxnSpPr>
        <p:spPr>
          <a:xfrm rot="10800000">
            <a:off x="8307650" y="3297375"/>
            <a:ext cx="0" cy="129300"/>
          </a:xfrm>
          <a:prstGeom prst="straightConnector1">
            <a:avLst/>
          </a:prstGeom>
          <a:noFill/>
          <a:ln cap="flat" cmpd="sng" w="9525">
            <a:solidFill>
              <a:schemeClr val="accent1"/>
            </a:solidFill>
            <a:prstDash val="solid"/>
            <a:round/>
            <a:headEnd len="med" w="med" type="none"/>
            <a:tailEnd len="med" w="med" type="triangle"/>
          </a:ln>
        </p:spPr>
      </p:cxnSp>
      <p:cxnSp>
        <p:nvCxnSpPr>
          <p:cNvPr id="257" name="Google Shape;257;p19"/>
          <p:cNvCxnSpPr>
            <a:stCxn id="252" idx="0"/>
            <a:endCxn id="255" idx="2"/>
          </p:cNvCxnSpPr>
          <p:nvPr/>
        </p:nvCxnSpPr>
        <p:spPr>
          <a:xfrm rot="10800000">
            <a:off x="8307650" y="2777700"/>
            <a:ext cx="0" cy="129300"/>
          </a:xfrm>
          <a:prstGeom prst="straightConnector1">
            <a:avLst/>
          </a:prstGeom>
          <a:noFill/>
          <a:ln cap="flat" cmpd="sng" w="9525">
            <a:solidFill>
              <a:schemeClr val="accent1"/>
            </a:solidFill>
            <a:prstDash val="solid"/>
            <a:round/>
            <a:headEnd len="med" w="med" type="none"/>
            <a:tailEnd len="med" w="med" type="triangle"/>
          </a:ln>
        </p:spPr>
      </p:cxnSp>
      <p:grpSp>
        <p:nvGrpSpPr>
          <p:cNvPr id="258" name="Google Shape;258;p19"/>
          <p:cNvGrpSpPr/>
          <p:nvPr/>
        </p:nvGrpSpPr>
        <p:grpSpPr>
          <a:xfrm>
            <a:off x="267625" y="4227625"/>
            <a:ext cx="897010" cy="390300"/>
            <a:chOff x="2258686" y="3416500"/>
            <a:chExt cx="1056300" cy="390300"/>
          </a:xfrm>
        </p:grpSpPr>
        <p:sp>
          <p:nvSpPr>
            <p:cNvPr id="259" name="Google Shape;259;p19"/>
            <p:cNvSpPr/>
            <p:nvPr/>
          </p:nvSpPr>
          <p:spPr>
            <a:xfrm>
              <a:off x="2258686" y="3420250"/>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60" name="Google Shape;260;p19"/>
            <p:cNvSpPr txBox="1"/>
            <p:nvPr/>
          </p:nvSpPr>
          <p:spPr>
            <a:xfrm>
              <a:off x="2323635" y="3416500"/>
              <a:ext cx="926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x₂: </a:t>
              </a:r>
              <a:r>
                <a:rPr i="1" lang="en">
                  <a:solidFill>
                    <a:schemeClr val="dk2"/>
                  </a:solidFill>
                  <a:latin typeface="Proxima Nova"/>
                  <a:ea typeface="Proxima Nova"/>
                  <a:cs typeface="Proxima Nova"/>
                  <a:sym typeface="Proxima Nova"/>
                </a:rPr>
                <a:t>you</a:t>
              </a:r>
              <a:endParaRPr i="1">
                <a:solidFill>
                  <a:schemeClr val="dk2"/>
                </a:solidFill>
                <a:latin typeface="Proxima Nova"/>
                <a:ea typeface="Proxima Nova"/>
                <a:cs typeface="Proxima Nova"/>
                <a:sym typeface="Proxima Nova"/>
              </a:endParaRPr>
            </a:p>
          </p:txBody>
        </p:sp>
      </p:grpSp>
      <p:grpSp>
        <p:nvGrpSpPr>
          <p:cNvPr id="261" name="Google Shape;261;p19"/>
          <p:cNvGrpSpPr/>
          <p:nvPr/>
        </p:nvGrpSpPr>
        <p:grpSpPr>
          <a:xfrm>
            <a:off x="28361" y="3770725"/>
            <a:ext cx="1306226" cy="390300"/>
            <a:chOff x="294095" y="3770725"/>
            <a:chExt cx="1056305" cy="390300"/>
          </a:xfrm>
        </p:grpSpPr>
        <p:sp>
          <p:nvSpPr>
            <p:cNvPr id="262" name="Google Shape;262;p19"/>
            <p:cNvSpPr/>
            <p:nvPr/>
          </p:nvSpPr>
          <p:spPr>
            <a:xfrm>
              <a:off x="294100" y="3774475"/>
              <a:ext cx="1056300" cy="382800"/>
            </a:xfrm>
            <a:prstGeom prst="roundRect">
              <a:avLst>
                <a:gd fmla="val 16667"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63" name="Google Shape;263;p19"/>
            <p:cNvSpPr txBox="1"/>
            <p:nvPr/>
          </p:nvSpPr>
          <p:spPr>
            <a:xfrm>
              <a:off x="294095" y="3770725"/>
              <a:ext cx="10563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Proxima Nova"/>
                  <a:ea typeface="Proxima Nova"/>
                  <a:cs typeface="Proxima Nova"/>
                  <a:sym typeface="Proxima Nova"/>
                </a:rPr>
                <a:t>x₁: </a:t>
              </a:r>
              <a:r>
                <a:rPr i="1" lang="en">
                  <a:solidFill>
                    <a:schemeClr val="dk2"/>
                  </a:solidFill>
                  <a:latin typeface="Proxima Nova"/>
                  <a:ea typeface="Proxima Nova"/>
                  <a:cs typeface="Proxima Nova"/>
                  <a:sym typeface="Proxima Nova"/>
                </a:rPr>
                <a:t>this is great</a:t>
              </a:r>
              <a:endParaRPr i="1">
                <a:solidFill>
                  <a:schemeClr val="dk2"/>
                </a:solidFill>
                <a:latin typeface="Proxima Nova"/>
                <a:ea typeface="Proxima Nova"/>
                <a:cs typeface="Proxima Nova"/>
                <a:sym typeface="Proxima Nova"/>
              </a:endParaRPr>
            </a:p>
          </p:txBody>
        </p:sp>
      </p:grpSp>
      <p:sp>
        <p:nvSpPr>
          <p:cNvPr id="264" name="Google Shape;264;p19"/>
          <p:cNvSpPr txBox="1"/>
          <p:nvPr/>
        </p:nvSpPr>
        <p:spPr>
          <a:xfrm>
            <a:off x="1499475" y="1654325"/>
            <a:ext cx="37506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Triton Inference Server, TenserFlow Serving, TorchServe)</a:t>
            </a:r>
            <a:endParaRPr sz="1000">
              <a:solidFill>
                <a:schemeClr val="dk2"/>
              </a:solidFill>
              <a:latin typeface="Proxima Nova"/>
              <a:ea typeface="Proxima Nova"/>
              <a:cs typeface="Proxima Nova"/>
              <a:sym typeface="Proxima Nova"/>
            </a:endParaRPr>
          </a:p>
        </p:txBody>
      </p:sp>
      <p:sp>
        <p:nvSpPr>
          <p:cNvPr id="265" name="Google Shape;265;p19"/>
          <p:cNvSpPr txBox="1"/>
          <p:nvPr/>
        </p:nvSpPr>
        <p:spPr>
          <a:xfrm>
            <a:off x="6755025" y="1378638"/>
            <a:ext cx="1982400" cy="39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Proxima Nova"/>
                <a:ea typeface="Proxima Nova"/>
                <a:cs typeface="Proxima Nova"/>
                <a:sym typeface="Proxima Nova"/>
              </a:rPr>
              <a:t>Execution Engine</a:t>
            </a:r>
            <a:endParaRPr sz="1800">
              <a:solidFill>
                <a:schemeClr val="dk2"/>
              </a:solidFill>
              <a:latin typeface="Proxima Nova"/>
              <a:ea typeface="Proxima Nova"/>
              <a:cs typeface="Proxima Nova"/>
              <a:sym typeface="Proxima Nova"/>
            </a:endParaRPr>
          </a:p>
        </p:txBody>
      </p:sp>
      <p:sp>
        <p:nvSpPr>
          <p:cNvPr id="266" name="Google Shape;266;p19"/>
          <p:cNvSpPr txBox="1"/>
          <p:nvPr/>
        </p:nvSpPr>
        <p:spPr>
          <a:xfrm>
            <a:off x="6312825" y="1654325"/>
            <a:ext cx="2866800" cy="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2"/>
                </a:solidFill>
                <a:latin typeface="Proxima Nova"/>
                <a:ea typeface="Proxima Nova"/>
                <a:cs typeface="Proxima Nova"/>
                <a:sym typeface="Proxima Nova"/>
              </a:rPr>
              <a:t>(E.g. Megatron-LM, TensorFlow, PyTorch)</a:t>
            </a:r>
            <a:endParaRPr sz="1000">
              <a:solidFill>
                <a:schemeClr val="dk2"/>
              </a:solidFill>
              <a:latin typeface="Proxima Nova"/>
              <a:ea typeface="Proxima Nova"/>
              <a:cs typeface="Proxima Nova"/>
              <a:sym typeface="Proxima Nova"/>
            </a:endParaRPr>
          </a:p>
        </p:txBody>
      </p:sp>
      <p:sp>
        <p:nvSpPr>
          <p:cNvPr id="267" name="Google Shape;267;p19"/>
          <p:cNvSpPr txBox="1"/>
          <p:nvPr/>
        </p:nvSpPr>
        <p:spPr>
          <a:xfrm>
            <a:off x="1386375" y="4680675"/>
            <a:ext cx="397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*max batch size = 3</a:t>
            </a:r>
            <a:endParaRPr>
              <a:solidFill>
                <a:schemeClr val="dk2"/>
              </a:solidFill>
              <a:latin typeface="Proxima Nova"/>
              <a:ea typeface="Proxima Nova"/>
              <a:cs typeface="Proxima Nova"/>
              <a:sym typeface="Proxima Nova"/>
            </a:endParaRPr>
          </a:p>
        </p:txBody>
      </p:sp>
      <p:sp>
        <p:nvSpPr>
          <p:cNvPr id="268" name="Google Shape;26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Orca: scheduling requests</a:t>
            </a:r>
            <a:endParaRPr/>
          </a:p>
        </p:txBody>
      </p:sp>
      <p:sp>
        <p:nvSpPr>
          <p:cNvPr id="274" name="Google Shape;27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Problem 1:</a:t>
            </a:r>
            <a:r>
              <a:rPr lang="en"/>
              <a:t> </a:t>
            </a:r>
            <a:r>
              <a:rPr b="1" lang="en"/>
              <a:t>request-level scheduling</a:t>
            </a:r>
            <a:endParaRPr b="1"/>
          </a:p>
          <a:p>
            <a:pPr indent="-317500" lvl="1" marL="914400" rtl="0" algn="l">
              <a:spcBef>
                <a:spcPts val="0"/>
              </a:spcBef>
              <a:spcAft>
                <a:spcPts val="0"/>
              </a:spcAft>
              <a:buSzPts val="1400"/>
              <a:buChar char="○"/>
            </a:pPr>
            <a:r>
              <a:rPr lang="en"/>
              <a:t>The execution engine must wait for all requests in the batch to finish before processing any new requests -&gt; </a:t>
            </a:r>
            <a:r>
              <a:rPr lang="en">
                <a:solidFill>
                  <a:srgbClr val="FF0000"/>
                </a:solidFill>
              </a:rPr>
              <a:t>increases latency</a:t>
            </a:r>
            <a:endParaRPr>
              <a:solidFill>
                <a:schemeClr val="dk1"/>
              </a:solidFill>
            </a:endParaRPr>
          </a:p>
          <a:p>
            <a:pPr indent="-317500" lvl="1" marL="914400" rtl="0" algn="l">
              <a:spcBef>
                <a:spcPts val="0"/>
              </a:spcBef>
              <a:spcAft>
                <a:spcPts val="0"/>
              </a:spcAft>
              <a:buClr>
                <a:schemeClr val="dk1"/>
              </a:buClr>
              <a:buSzPts val="1400"/>
              <a:buChar char="○"/>
            </a:pPr>
            <a:r>
              <a:rPr lang="en"/>
              <a:t>When a new request arrives in the middle of an execution, it must wait until the current batch is completely processed even if the batch is not full</a:t>
            </a:r>
            <a:r>
              <a:rPr lang="en"/>
              <a:t> -&gt; </a:t>
            </a:r>
            <a:r>
              <a:rPr lang="en">
                <a:solidFill>
                  <a:srgbClr val="FF0000"/>
                </a:solidFill>
              </a:rPr>
              <a:t>increases latency</a:t>
            </a:r>
            <a:r>
              <a:rPr lang="en"/>
              <a:t> </a:t>
            </a:r>
            <a:endParaRPr>
              <a:solidFill>
                <a:schemeClr val="dk1"/>
              </a:solidFill>
            </a:endParaRPr>
          </a:p>
          <a:p>
            <a:pPr indent="0" lvl="0" marL="0" rtl="0" algn="l">
              <a:spcBef>
                <a:spcPts val="1200"/>
              </a:spcBef>
              <a:spcAft>
                <a:spcPts val="0"/>
              </a:spcAft>
              <a:buNone/>
            </a:pPr>
            <a:r>
              <a:t/>
            </a:r>
            <a:endParaRPr>
              <a:solidFill>
                <a:schemeClr val="dk1"/>
              </a:solidFill>
            </a:endParaRPr>
          </a:p>
          <a:p>
            <a:pPr indent="-342900" lvl="0" marL="457200" rtl="0" algn="l">
              <a:spcBef>
                <a:spcPts val="1200"/>
              </a:spcBef>
              <a:spcAft>
                <a:spcPts val="0"/>
              </a:spcAft>
              <a:buSzPts val="1800"/>
              <a:buChar char="●"/>
            </a:pPr>
            <a:r>
              <a:rPr b="1" lang="en"/>
              <a:t>Solution 1:</a:t>
            </a:r>
            <a:r>
              <a:rPr lang="en"/>
              <a:t> </a:t>
            </a:r>
            <a:r>
              <a:rPr b="1" lang="en"/>
              <a:t>i</a:t>
            </a:r>
            <a:r>
              <a:rPr b="1" lang="en"/>
              <a:t>teration-level scheduling</a:t>
            </a:r>
            <a:endParaRPr b="1"/>
          </a:p>
          <a:p>
            <a:pPr indent="-317500" lvl="1" marL="914400" rtl="0" algn="l">
              <a:spcBef>
                <a:spcPts val="0"/>
              </a:spcBef>
              <a:spcAft>
                <a:spcPts val="0"/>
              </a:spcAft>
              <a:buSzPts val="1400"/>
              <a:buChar char="○"/>
            </a:pPr>
            <a:r>
              <a:rPr lang="en"/>
              <a:t>Schedule the system </a:t>
            </a:r>
            <a:r>
              <a:rPr lang="en" u="sng"/>
              <a:t>per-iteration</a:t>
            </a:r>
            <a:r>
              <a:rPr lang="en"/>
              <a:t> instead of per-request!</a:t>
            </a:r>
            <a:endParaRPr/>
          </a:p>
          <a:p>
            <a:pPr indent="-317500" lvl="2" marL="1371600" rtl="0" algn="l">
              <a:spcBef>
                <a:spcPts val="0"/>
              </a:spcBef>
              <a:spcAft>
                <a:spcPts val="0"/>
              </a:spcAft>
              <a:buSzPts val="1400"/>
              <a:buChar char="■"/>
            </a:pPr>
            <a:r>
              <a:rPr lang="en"/>
              <a:t>If one request finishes in batch, return it to the client before others are completed</a:t>
            </a:r>
            <a:endParaRPr/>
          </a:p>
          <a:p>
            <a:pPr indent="-317500" lvl="2" marL="1371600" rtl="0" algn="l">
              <a:spcBef>
                <a:spcPts val="0"/>
              </a:spcBef>
              <a:spcAft>
                <a:spcPts val="0"/>
              </a:spcAft>
              <a:buSzPts val="1400"/>
              <a:buChar char="■"/>
            </a:pPr>
            <a:r>
              <a:rPr lang="en"/>
              <a:t>If a new request arrives and there is space in the batch, schedule it next iteration</a:t>
            </a:r>
            <a:endParaRPr/>
          </a:p>
        </p:txBody>
      </p:sp>
      <p:sp>
        <p:nvSpPr>
          <p:cNvPr id="275" name="Google Shape;27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p21" title="solution1-fullspeed.mp4">
            <a:hlinkClick r:id="rId3"/>
          </p:cNvPr>
          <p:cNvPicPr preferRelativeResize="0"/>
          <p:nvPr/>
        </p:nvPicPr>
        <p:blipFill>
          <a:blip r:embed="rId4">
            <a:alphaModFix/>
          </a:blip>
          <a:stretch>
            <a:fillRect/>
          </a:stretch>
        </p:blipFill>
        <p:spPr>
          <a:xfrm>
            <a:off x="1005938" y="311200"/>
            <a:ext cx="7498080" cy="4407408"/>
          </a:xfrm>
          <a:prstGeom prst="rect">
            <a:avLst/>
          </a:prstGeom>
          <a:noFill/>
          <a:ln>
            <a:noFill/>
          </a:ln>
        </p:spPr>
      </p:pic>
      <p:sp>
        <p:nvSpPr>
          <p:cNvPr id="281" name="Google Shape;281;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21"/>
          <p:cNvSpPr txBox="1"/>
          <p:nvPr/>
        </p:nvSpPr>
        <p:spPr>
          <a:xfrm>
            <a:off x="0" y="483570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u="sng">
                <a:solidFill>
                  <a:schemeClr val="hlink"/>
                </a:solidFill>
                <a:latin typeface="Proxima Nova"/>
                <a:ea typeface="Proxima Nova"/>
                <a:cs typeface="Proxima Nova"/>
                <a:sym typeface="Proxima Nova"/>
                <a:hlinkClick r:id="rId5"/>
              </a:rPr>
              <a:t>PeriFlow: How to Serve Large-scale Transformer Models</a:t>
            </a:r>
            <a:r>
              <a:rPr lang="en" sz="800">
                <a:solidFill>
                  <a:srgbClr val="595959"/>
                </a:solidFill>
                <a:latin typeface="Proxima Nova"/>
                <a:ea typeface="Proxima Nova"/>
                <a:cs typeface="Proxima Nova"/>
                <a:sym typeface="Proxima Nova"/>
              </a:rPr>
              <a:t> - FriendliAI Tech &amp; Research, Jul 2022</a:t>
            </a:r>
            <a:endParaRPr sz="800">
              <a:solidFill>
                <a:srgbClr val="595959"/>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